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viewProps.xml" ContentType="application/vnd.openxmlformats-officedocument.presentationml.viewProps+xml"/>
  <Default Extension="bin" ContentType="application/vnd.openxmlformats-officedocument.presentationml.printerSettings"/>
  <Default Extension="rels" ContentType="application/vnd.openxmlformats-package.relationships+xml"/>
  <Override PartName="/ppt/slides/slide9.xml" ContentType="application/vnd.openxmlformats-officedocument.presentationml.slide+xml"/>
  <Override PartName="/ppt/slides/slide6.xml" ContentType="application/vnd.openxmlformats-officedocument.presentationml.slide+xml"/>
  <Default Extension="gif" ContentType="image/gif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77" r:id="rId1"/>
  </p:sldMasterIdLst>
  <p:notesMasterIdLst>
    <p:notesMasterId r:id="rId11"/>
  </p:notesMasterIdLst>
  <p:sldIdLst>
    <p:sldId id="263" r:id="rId2"/>
    <p:sldId id="264" r:id="rId3"/>
    <p:sldId id="265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91" d="100"/>
          <a:sy n="91" d="100"/>
        </p:scale>
        <p:origin x="-84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viewProps" Target="viewProps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6" Type="http://schemas.openxmlformats.org/officeDocument/2006/relationships/tableStyles" Target="tableStyles.xml"/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0" Type="http://schemas.openxmlformats.org/officeDocument/2006/relationships/slide" Target="slides/slide9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2" Type="http://schemas.openxmlformats.org/officeDocument/2006/relationships/printerSettings" Target="printerSettings/printerSettings1.bin"/><Relationship Id="rId2" Type="http://schemas.openxmlformats.org/officeDocument/2006/relationships/slide" Target="slides/slide1.xml"/><Relationship Id="rId9" Type="http://schemas.openxmlformats.org/officeDocument/2006/relationships/slide" Target="slides/slide8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2EF538-FD78-BA4F-9F6E-63A519A5024D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7302AE-B5C0-4E40-87BD-D6304C4463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7302AE-B5C0-4E40-87BD-D6304C4463C2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C5B80-0F47-0848-B8F2-66702B819ACE}" type="datetimeFigureOut">
              <a:rPr lang="en-US" smtClean="0"/>
              <a:pPr/>
              <a:t>9/28/10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88F0F-C647-AA4C-80FD-BD28F1E2016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328832"/>
          </a:xfrm>
        </p:spPr>
        <p:txBody>
          <a:bodyPr/>
          <a:lstStyle/>
          <a:p>
            <a:r>
              <a:rPr lang="en-US" dirty="0" smtClean="0"/>
              <a:t>A __________ is a set of pairs of input and out put values.</a:t>
            </a:r>
          </a:p>
          <a:p>
            <a:r>
              <a:rPr lang="en-US" dirty="0" smtClean="0"/>
              <a:t>There are ______ ways to represent a function.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3679758"/>
            <a:ext cx="17861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Ordered Pairs</a:t>
            </a:r>
          </a:p>
          <a:p>
            <a:r>
              <a:rPr lang="en-US" dirty="0" smtClean="0"/>
              <a:t>(input, output)</a:t>
            </a:r>
          </a:p>
          <a:p>
            <a:r>
              <a:rPr lang="en-US" dirty="0" smtClean="0"/>
              <a:t>(</a:t>
            </a:r>
            <a:r>
              <a:rPr lang="en-US" dirty="0" err="1" smtClean="0"/>
              <a:t>x</a:t>
            </a:r>
            <a:r>
              <a:rPr lang="en-US" dirty="0" smtClean="0"/>
              <a:t>, </a:t>
            </a:r>
            <a:r>
              <a:rPr lang="en-US" dirty="0" err="1" smtClean="0"/>
              <a:t>y</a:t>
            </a:r>
            <a:r>
              <a:rPr lang="en-US" dirty="0" smtClean="0"/>
              <a:t>)</a:t>
            </a:r>
          </a:p>
          <a:p>
            <a:r>
              <a:rPr lang="en-US" dirty="0" smtClean="0"/>
              <a:t>(-3, 4)</a:t>
            </a:r>
          </a:p>
          <a:p>
            <a:r>
              <a:rPr lang="en-US" dirty="0" smtClean="0"/>
              <a:t>(3, -1)</a:t>
            </a:r>
          </a:p>
          <a:p>
            <a:r>
              <a:rPr lang="en-US" dirty="0" smtClean="0"/>
              <a:t>(4, -1)</a:t>
            </a:r>
          </a:p>
          <a:p>
            <a:r>
              <a:rPr lang="en-US" dirty="0" smtClean="0"/>
              <a:t>(4, 3)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37997" y="3679758"/>
            <a:ext cx="20534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Mapping Diagram</a:t>
            </a:r>
          </a:p>
          <a:p>
            <a:r>
              <a:rPr lang="en-US" dirty="0" smtClean="0"/>
              <a:t>Input	Output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786144" y="4326594"/>
          <a:ext cx="541337" cy="11125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4133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0" dirty="0" smtClean="0"/>
                        <a:t>-3</a:t>
                      </a:r>
                      <a:endParaRPr lang="en-US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707266" y="4326594"/>
          <a:ext cx="530289" cy="111252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30289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0" dirty="0" smtClean="0"/>
                        <a:t>4</a:t>
                      </a:r>
                      <a:endParaRPr lang="en-US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-1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Right Arrow 10"/>
          <p:cNvSpPr/>
          <p:nvPr/>
        </p:nvSpPr>
        <p:spPr>
          <a:xfrm>
            <a:off x="2214340" y="5106819"/>
            <a:ext cx="492926" cy="93063"/>
          </a:xfrm>
          <a:prstGeom prst="rightArrow">
            <a:avLst/>
          </a:prstGeom>
          <a:scene3d>
            <a:camera prst="orthographicFront">
              <a:rot lat="0" lon="0" rev="1200000"/>
            </a:camera>
            <a:lightRig rig="threePt" dir="t"/>
          </a:scene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2158432" y="4450688"/>
            <a:ext cx="492926" cy="930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2214340" y="4791801"/>
            <a:ext cx="492926" cy="930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ight Arrow 14"/>
          <p:cNvSpPr/>
          <p:nvPr/>
        </p:nvSpPr>
        <p:spPr>
          <a:xfrm>
            <a:off x="2214340" y="5246414"/>
            <a:ext cx="492926" cy="9306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200449" y="3744367"/>
            <a:ext cx="2051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Table of Values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4200449" y="4138162"/>
          <a:ext cx="1702508" cy="21234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725659"/>
                <a:gridCol w="976849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X</a:t>
                      </a:r>
                    </a:p>
                    <a:p>
                      <a:r>
                        <a:rPr lang="en-US" dirty="0" smtClean="0"/>
                        <a:t>Input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Y </a:t>
                      </a:r>
                    </a:p>
                    <a:p>
                      <a:r>
                        <a:rPr lang="en-US" dirty="0" smtClean="0"/>
                        <a:t>Output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-3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-1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7270544" y="3744367"/>
            <a:ext cx="2044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Graph </a:t>
            </a:r>
            <a:endParaRPr lang="en-US" dirty="0"/>
          </a:p>
        </p:txBody>
      </p:sp>
      <p:pic>
        <p:nvPicPr>
          <p:cNvPr id="19" name="Picture 18" descr="grid 4qua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1831" y="4153649"/>
            <a:ext cx="2638350" cy="25709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44594"/>
            <a:ext cx="8229600" cy="4381570"/>
          </a:xfrm>
        </p:spPr>
        <p:txBody>
          <a:bodyPr/>
          <a:lstStyle/>
          <a:p>
            <a:r>
              <a:rPr lang="en-US" dirty="0" smtClean="0"/>
              <a:t>The __________ of a relation is the set of inputs, also called the </a:t>
            </a:r>
            <a:r>
              <a:rPr lang="en-US" u="sng" dirty="0" smtClean="0"/>
              <a:t>		- coordinates</a:t>
            </a:r>
            <a:r>
              <a:rPr lang="en-US" dirty="0" smtClean="0"/>
              <a:t>, of the ordered pairs</a:t>
            </a:r>
          </a:p>
          <a:p>
            <a:r>
              <a:rPr lang="en-US" dirty="0" smtClean="0"/>
              <a:t>The range is the set of __________, also called the </a:t>
            </a:r>
            <a:r>
              <a:rPr lang="en-US" dirty="0" err="1" smtClean="0"/>
              <a:t>y</a:t>
            </a:r>
            <a:r>
              <a:rPr lang="en-US" dirty="0" smtClean="0"/>
              <a:t>-coordinates, of the ordered pairs.</a:t>
            </a:r>
          </a:p>
          <a:p>
            <a:r>
              <a:rPr lang="en-US" dirty="0" smtClean="0"/>
              <a:t>A ___________ is a </a:t>
            </a:r>
            <a:r>
              <a:rPr lang="en-US" u="sng" dirty="0" smtClean="0"/>
              <a:t>relation</a:t>
            </a:r>
            <a:r>
              <a:rPr lang="en-US" dirty="0" smtClean="0"/>
              <a:t> in which </a:t>
            </a:r>
            <a:r>
              <a:rPr lang="en-US" b="1" dirty="0" smtClean="0"/>
              <a:t>each element of the </a:t>
            </a:r>
            <a:r>
              <a:rPr lang="en-US" b="1" u="sng" dirty="0" smtClean="0"/>
              <a:t>domain</a:t>
            </a:r>
            <a:r>
              <a:rPr lang="en-US" b="1" dirty="0" smtClean="0"/>
              <a:t> </a:t>
            </a:r>
            <a:r>
              <a:rPr lang="en-US" b="1" u="sng" dirty="0" smtClean="0"/>
              <a:t>corresponds</a:t>
            </a:r>
            <a:r>
              <a:rPr lang="en-US" b="1" dirty="0" smtClean="0"/>
              <a:t> with </a:t>
            </a:r>
            <a:r>
              <a:rPr lang="en-US" b="1" u="sng" dirty="0" smtClean="0"/>
              <a:t>exactly</a:t>
            </a:r>
            <a:r>
              <a:rPr lang="en-US" b="1" dirty="0" smtClean="0"/>
              <a:t> </a:t>
            </a:r>
            <a:r>
              <a:rPr lang="en-US" b="1" u="sng" dirty="0" smtClean="0"/>
              <a:t>one</a:t>
            </a:r>
            <a:r>
              <a:rPr lang="en-US" b="1" dirty="0" smtClean="0"/>
              <a:t> element of the </a:t>
            </a:r>
            <a:r>
              <a:rPr lang="en-US" b="1" u="sng" dirty="0" smtClean="0"/>
              <a:t>range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 smtClean="0"/>
              <a:t>Relations and Functions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Relations and Functions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____________________ - can be used to determine if a relation is a function.</a:t>
            </a:r>
          </a:p>
          <a:p>
            <a:r>
              <a:rPr lang="en-US" dirty="0" smtClean="0"/>
              <a:t>The </a:t>
            </a:r>
            <a:r>
              <a:rPr lang="en-US" u="sng" dirty="0" smtClean="0"/>
              <a:t>vertical-line test</a:t>
            </a:r>
            <a:r>
              <a:rPr lang="en-US" dirty="0" smtClean="0"/>
              <a:t> states that </a:t>
            </a:r>
            <a:r>
              <a:rPr lang="en-US" b="1" dirty="0" smtClean="0"/>
              <a:t>if a vertical line passes through more than one point </a:t>
            </a:r>
            <a:r>
              <a:rPr lang="en-US" dirty="0" smtClean="0"/>
              <a:t>on the graph of a relation, </a:t>
            </a:r>
            <a:r>
              <a:rPr lang="en-US" b="1" dirty="0" smtClean="0"/>
              <a:t>then the relation is not a function. </a:t>
            </a:r>
            <a:endParaRPr lang="en-US" b="1" dirty="0"/>
          </a:p>
        </p:txBody>
      </p:sp>
      <p:pic>
        <p:nvPicPr>
          <p:cNvPr id="4" name="Picture 3" descr="ver line t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588" y="4647470"/>
            <a:ext cx="1828800" cy="1778000"/>
          </a:xfrm>
          <a:prstGeom prst="rect">
            <a:avLst/>
          </a:prstGeom>
        </p:spPr>
      </p:pic>
      <p:pic>
        <p:nvPicPr>
          <p:cNvPr id="5" name="Picture 4" descr="vertical line tes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3512" y="4453795"/>
            <a:ext cx="2600325" cy="19716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195395"/>
            <a:ext cx="7583487" cy="4661556"/>
          </a:xfrm>
        </p:spPr>
        <p:txBody>
          <a:bodyPr>
            <a:normAutofit fontScale="90000"/>
          </a:bodyPr>
          <a:lstStyle/>
          <a:p>
            <a:pPr algn="l"/>
            <a:r>
              <a:rPr lang="en-US" sz="3000" dirty="0" smtClean="0"/>
              <a:t>Determine </a:t>
            </a:r>
            <a:r>
              <a:rPr lang="en-US" sz="3000" dirty="0" smtClean="0"/>
              <a:t>if the relation is a function and explain why or why not. </a:t>
            </a:r>
            <a:br>
              <a:rPr lang="en-US" sz="3000" dirty="0" smtClean="0"/>
            </a:br>
            <a:r>
              <a:rPr lang="en-US" sz="3000" dirty="0" smtClean="0"/>
              <a:t>(2, -3) (3, -1) (4, 3) (2, 3) (6,6</a:t>
            </a:r>
            <a:r>
              <a:rPr lang="en-US" sz="3000" dirty="0" smtClean="0"/>
              <a:t>)</a:t>
            </a:r>
            <a:br>
              <a:rPr lang="en-US" sz="3000" dirty="0" smtClean="0"/>
            </a:br>
            <a:r>
              <a:rPr lang="en-US" sz="3000" dirty="0" smtClean="0"/>
              <a:t/>
            </a:r>
            <a:br>
              <a:rPr lang="en-US" sz="3000" dirty="0" smtClean="0"/>
            </a:br>
            <a:r>
              <a:rPr lang="en-US" sz="3000" dirty="0" smtClean="0"/>
              <a:t>A function rule </a:t>
            </a:r>
            <a:r>
              <a:rPr lang="en-US" sz="3000" dirty="0" smtClean="0"/>
              <a:t>is an equation that represents an output value in terms of an ________ value.</a:t>
            </a:r>
            <a:br>
              <a:rPr lang="en-US" sz="3000" dirty="0" smtClean="0"/>
            </a:br>
            <a:r>
              <a:rPr lang="en-US" sz="3000" dirty="0" smtClean="0"/>
              <a:t>Functions Notation – </a:t>
            </a:r>
            <a:r>
              <a:rPr lang="en-US" sz="3000" dirty="0" err="1" smtClean="0"/>
              <a:t>f(</a:t>
            </a:r>
            <a:r>
              <a:rPr lang="en-US" sz="3000" dirty="0" err="1" smtClean="0">
                <a:solidFill>
                  <a:srgbClr val="FF0000"/>
                </a:solidFill>
              </a:rPr>
              <a:t>x</a:t>
            </a:r>
            <a:r>
              <a:rPr lang="en-US" sz="3000" dirty="0" smtClean="0"/>
              <a:t>) = 3</a:t>
            </a:r>
            <a:r>
              <a:rPr lang="en-US" sz="3000" dirty="0" smtClean="0">
                <a:solidFill>
                  <a:srgbClr val="FF0000"/>
                </a:solidFill>
              </a:rPr>
              <a:t>x</a:t>
            </a:r>
            <a:r>
              <a:rPr lang="en-US" sz="3000" dirty="0" smtClean="0"/>
              <a:t> +2</a:t>
            </a:r>
            <a:br>
              <a:rPr lang="en-US" sz="3000" dirty="0" smtClean="0"/>
            </a:br>
            <a:r>
              <a:rPr lang="en-US" sz="3000" dirty="0" smtClean="0"/>
              <a:t/>
            </a:r>
            <a:br>
              <a:rPr lang="en-US" sz="3000" dirty="0" smtClean="0"/>
            </a:br>
            <a:r>
              <a:rPr lang="en-US" sz="3000" dirty="0" smtClean="0"/>
              <a:t>Complete </a:t>
            </a:r>
            <a:r>
              <a:rPr lang="en-US" sz="3000" dirty="0" smtClean="0"/>
              <a:t>the following table</a:t>
            </a:r>
            <a:r>
              <a:rPr lang="en-US" sz="3000" dirty="0" smtClean="0"/>
              <a:t>.</a:t>
            </a:r>
            <a:br>
              <a:rPr lang="en-US" sz="3000" dirty="0" smtClean="0"/>
            </a:br>
            <a:r>
              <a:rPr lang="en-US" sz="3000" dirty="0" smtClean="0"/>
              <a:t>SHOW </a:t>
            </a:r>
            <a:r>
              <a:rPr lang="en-US" sz="3000" dirty="0" smtClean="0"/>
              <a:t>ALL WORK!</a:t>
            </a:r>
            <a:endParaRPr lang="en-US" sz="3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79463" y="4856951"/>
          <a:ext cx="7583487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7829"/>
                <a:gridCol w="2527829"/>
                <a:gridCol w="252782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x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input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Function Rule</a:t>
                      </a:r>
                    </a:p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f(x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= -4x + 1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f(x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Output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162458"/>
            <a:ext cx="7583487" cy="5903706"/>
          </a:xfrm>
        </p:spPr>
        <p:txBody>
          <a:bodyPr>
            <a:normAutofit/>
          </a:bodyPr>
          <a:lstStyle/>
          <a:p>
            <a:r>
              <a:rPr lang="en-US" dirty="0" smtClean="0"/>
              <a:t>The ___________________, </a:t>
            </a:r>
            <a:r>
              <a:rPr lang="en-US" dirty="0" err="1" smtClean="0"/>
              <a:t>x</a:t>
            </a:r>
            <a:r>
              <a:rPr lang="en-US" dirty="0" smtClean="0"/>
              <a:t>, represents the input of a function.</a:t>
            </a:r>
          </a:p>
          <a:p>
            <a:endParaRPr lang="en-US" dirty="0" smtClean="0"/>
          </a:p>
          <a:p>
            <a:r>
              <a:rPr lang="en-US" dirty="0" smtClean="0"/>
              <a:t>The ___________________, </a:t>
            </a:r>
            <a:r>
              <a:rPr lang="en-US" dirty="0" err="1" smtClean="0"/>
              <a:t>f(x</a:t>
            </a:r>
            <a:r>
              <a:rPr lang="en-US" dirty="0" smtClean="0"/>
              <a:t>), represents the _______ of a function.</a:t>
            </a:r>
          </a:p>
          <a:p>
            <a:endParaRPr lang="en-US" dirty="0" smtClean="0"/>
          </a:p>
          <a:p>
            <a:r>
              <a:rPr lang="en-US" dirty="0" smtClean="0"/>
              <a:t>How do you write </a:t>
            </a:r>
            <a:r>
              <a:rPr lang="en-US" dirty="0" err="1" smtClean="0"/>
              <a:t>f</a:t>
            </a:r>
            <a:r>
              <a:rPr lang="en-US" dirty="0" smtClean="0"/>
              <a:t> of -2? ___________</a:t>
            </a:r>
          </a:p>
          <a:p>
            <a:endParaRPr lang="en-US" dirty="0" smtClean="0"/>
          </a:p>
          <a:p>
            <a:r>
              <a:rPr lang="en-US" dirty="0" smtClean="0"/>
              <a:t>In the</a:t>
            </a:r>
            <a:r>
              <a:rPr lang="en-US" dirty="0" smtClean="0"/>
              <a:t> previous table, </a:t>
            </a:r>
            <a:r>
              <a:rPr lang="en-US" dirty="0" smtClean="0"/>
              <a:t>what did </a:t>
            </a:r>
            <a:r>
              <a:rPr lang="en-US" dirty="0" err="1" smtClean="0"/>
              <a:t>f</a:t>
            </a:r>
            <a:r>
              <a:rPr lang="en-US" dirty="0" smtClean="0"/>
              <a:t> of -2 equal? Explain.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79463" y="5722269"/>
            <a:ext cx="780284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Calibri"/>
              </a:rPr>
              <a:t>	9; it is the __________ of the function </a:t>
            </a:r>
            <a:r>
              <a:rPr lang="en-US" sz="3200" dirty="0" err="1" smtClean="0">
                <a:latin typeface="Calibri"/>
              </a:rPr>
              <a:t>f</a:t>
            </a:r>
            <a:r>
              <a:rPr lang="en-US" sz="3200" dirty="0" smtClean="0">
                <a:latin typeface="Calibri"/>
              </a:rPr>
              <a:t> for 	the input -2</a:t>
            </a:r>
          </a:p>
          <a:p>
            <a:endParaRPr lang="en-US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779463" y="1295400"/>
          <a:ext cx="7583487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7829"/>
                <a:gridCol w="2527829"/>
                <a:gridCol w="252782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x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algn="ctr"/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input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Function Rule</a:t>
                      </a:r>
                    </a:p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f(x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= 2x – 6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f(x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Output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4206" y="3503145"/>
            <a:ext cx="81497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Complete the table above. Show work! Then list the independent and dependent variables. </a:t>
            </a:r>
            <a:endParaRPr lang="en-US" sz="22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436189" y="4465820"/>
          <a:ext cx="1656726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7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Independent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</a:rPr>
                        <a:t> Variables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4850212" y="4465820"/>
          <a:ext cx="1656726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7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Dependent Variables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432658"/>
            <a:ext cx="7583487" cy="6425342"/>
          </a:xfrm>
        </p:spPr>
        <p:txBody>
          <a:bodyPr>
            <a:normAutofit/>
          </a:bodyPr>
          <a:lstStyle/>
          <a:p>
            <a:r>
              <a:rPr lang="en-US" sz="2200" dirty="0" smtClean="0"/>
              <a:t>Tickets to a concert are available online for $35 each plus a handling fee of $2.50. The total cost is a function of the number of tickets bought. What function rule models the cost of the concert tickets? Evaluate the function for </a:t>
            </a:r>
            <a:r>
              <a:rPr lang="en-US" sz="2200" dirty="0" smtClean="0">
                <a:solidFill>
                  <a:srgbClr val="FF0000"/>
                </a:solidFill>
              </a:rPr>
              <a:t>4 </a:t>
            </a:r>
            <a:r>
              <a:rPr lang="en-US" sz="2200" dirty="0" smtClean="0"/>
              <a:t>tickets. </a:t>
            </a:r>
          </a:p>
          <a:p>
            <a:pPr>
              <a:buNone/>
            </a:pPr>
            <a:r>
              <a:rPr lang="en-US" sz="2200" dirty="0" smtClean="0"/>
              <a:t>Step 1: Determine dependent and independent quantities</a:t>
            </a:r>
          </a:p>
          <a:p>
            <a:r>
              <a:rPr lang="en-US" sz="2200" dirty="0" smtClean="0"/>
              <a:t>Cost is the ________________ quantity and the number of tickets is the _______________ quantity.</a:t>
            </a:r>
          </a:p>
          <a:p>
            <a:pPr>
              <a:buNone/>
            </a:pPr>
            <a:r>
              <a:rPr lang="en-US" sz="2200" dirty="0" smtClean="0"/>
              <a:t>Step 2: Relate</a:t>
            </a:r>
          </a:p>
          <a:p>
            <a:pPr>
              <a:buNone/>
            </a:pPr>
            <a:endParaRPr lang="en-US" sz="2200" dirty="0" smtClean="0"/>
          </a:p>
          <a:p>
            <a:pPr>
              <a:buNone/>
            </a:pPr>
            <a:r>
              <a:rPr lang="en-US" sz="2200" dirty="0" smtClean="0"/>
              <a:t>Step 3: Define</a:t>
            </a:r>
          </a:p>
          <a:p>
            <a:pPr>
              <a:buNone/>
            </a:pPr>
            <a:r>
              <a:rPr lang="en-US" sz="2200" dirty="0" smtClean="0"/>
              <a:t>	Let             = # of tickets bought</a:t>
            </a:r>
          </a:p>
          <a:p>
            <a:pPr>
              <a:buNone/>
            </a:pPr>
            <a:r>
              <a:rPr lang="en-US" sz="2200" dirty="0" smtClean="0"/>
              <a:t>	let              = the total cost </a:t>
            </a:r>
          </a:p>
          <a:p>
            <a:pPr>
              <a:buNone/>
            </a:pPr>
            <a:r>
              <a:rPr lang="en-US" sz="2200" dirty="0" smtClean="0"/>
              <a:t>Step 4: write </a:t>
            </a:r>
          </a:p>
          <a:p>
            <a:pPr>
              <a:buNone/>
            </a:pPr>
            <a:r>
              <a:rPr lang="en-US" sz="2200" dirty="0" smtClean="0"/>
              <a:t>                    =                  </a:t>
            </a:r>
            <a:r>
              <a:rPr lang="en-US" sz="2200" dirty="0" err="1" smtClean="0"/>
              <a:t>x</a:t>
            </a:r>
            <a:r>
              <a:rPr lang="en-US" sz="2200" dirty="0" smtClean="0"/>
              <a:t>                +               </a:t>
            </a:r>
            <a:r>
              <a:rPr lang="en-US" sz="2200" dirty="0" err="1" smtClean="0">
                <a:latin typeface="Wingdings"/>
                <a:ea typeface="Wingdings"/>
                <a:cs typeface="Wingdings"/>
              </a:rPr>
              <a:t></a:t>
            </a:r>
            <a:r>
              <a:rPr lang="en-US" sz="2200" dirty="0" smtClean="0"/>
              <a:t> </a:t>
            </a:r>
            <a:r>
              <a:rPr lang="en-US" sz="2200" dirty="0" err="1" smtClean="0"/>
              <a:t>c(t</a:t>
            </a:r>
            <a:r>
              <a:rPr lang="en-US" sz="2200" dirty="0" smtClean="0"/>
              <a:t>) = 35(t) + 2.50   </a:t>
            </a:r>
          </a:p>
          <a:p>
            <a:pPr>
              <a:buNone/>
            </a:pPr>
            <a:r>
              <a:rPr lang="en-US" sz="2200" dirty="0" smtClean="0"/>
              <a:t>  	c(</a:t>
            </a:r>
            <a:r>
              <a:rPr lang="en-US" sz="2200" dirty="0" smtClean="0">
                <a:solidFill>
                  <a:srgbClr val="FF0000"/>
                </a:solidFill>
              </a:rPr>
              <a:t>4</a:t>
            </a:r>
            <a:r>
              <a:rPr lang="en-US" sz="2200" dirty="0" smtClean="0"/>
              <a:t>) = 35(</a:t>
            </a:r>
            <a:r>
              <a:rPr lang="en-US" sz="2200" dirty="0" smtClean="0">
                <a:solidFill>
                  <a:srgbClr val="FF0000"/>
                </a:solidFill>
              </a:rPr>
              <a:t>4</a:t>
            </a:r>
            <a:r>
              <a:rPr lang="en-US" sz="2200" dirty="0" smtClean="0"/>
              <a:t>) + 2.50 </a:t>
            </a:r>
            <a:r>
              <a:rPr lang="en-US" sz="2200" dirty="0" err="1" smtClean="0">
                <a:latin typeface="Wingdings"/>
                <a:ea typeface="Wingdings"/>
                <a:cs typeface="Wingdings"/>
              </a:rPr>
              <a:t></a:t>
            </a:r>
            <a:r>
              <a:rPr lang="en-US" sz="2200" dirty="0" smtClean="0"/>
              <a:t> 140 + 2.50 </a:t>
            </a:r>
            <a:r>
              <a:rPr lang="en-US" sz="2200" dirty="0" err="1" smtClean="0">
                <a:latin typeface="Wingdings"/>
                <a:ea typeface="Wingdings"/>
                <a:cs typeface="Wingdings"/>
              </a:rPr>
              <a:t></a:t>
            </a:r>
            <a:r>
              <a:rPr lang="en-US" sz="2200" dirty="0" smtClean="0"/>
              <a:t> 142.50</a:t>
            </a:r>
          </a:p>
          <a:p>
            <a:pPr>
              <a:buNone/>
            </a:pPr>
            <a:r>
              <a:rPr lang="en-US" sz="2200" dirty="0" smtClean="0"/>
              <a:t>The cost of 4 tickets is $142.50</a:t>
            </a:r>
          </a:p>
          <a:p>
            <a:pPr>
              <a:buNone/>
            </a:pPr>
            <a:endParaRPr lang="en-US" sz="2200" dirty="0" smtClean="0"/>
          </a:p>
          <a:p>
            <a:pPr>
              <a:buNone/>
            </a:pPr>
            <a:endParaRPr lang="en-US" sz="2200" dirty="0" smtClean="0"/>
          </a:p>
          <a:p>
            <a:pPr>
              <a:buNone/>
            </a:pPr>
            <a:endParaRPr lang="en-US" sz="2200" dirty="0" smtClean="0"/>
          </a:p>
          <a:p>
            <a:pPr>
              <a:buNone/>
            </a:pPr>
            <a:endParaRPr lang="en-US" sz="22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75062" y="3433361"/>
          <a:ext cx="1113490" cy="37084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11349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Total Cost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323136" y="3428281"/>
          <a:ext cx="2065337" cy="3657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065337"/>
              </a:tblGrid>
              <a:tr h="328969">
                <a:tc>
                  <a:txBody>
                    <a:bodyPr/>
                    <a:lstStyle/>
                    <a:p>
                      <a:r>
                        <a:rPr lang="en-US" dirty="0" smtClean="0"/>
                        <a:t># of Tickets</a:t>
                      </a:r>
                      <a:r>
                        <a:rPr lang="en-US" baseline="0" dirty="0" smtClean="0"/>
                        <a:t> Bought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914540" y="3423201"/>
          <a:ext cx="1448410" cy="3708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44841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Handling Fee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023472" y="3428281"/>
          <a:ext cx="1587960" cy="37084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58796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Cost per Ticket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688552" y="3428281"/>
            <a:ext cx="572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is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611432" y="3434869"/>
            <a:ext cx="711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times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388473" y="3424709"/>
            <a:ext cx="600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plus</a:t>
            </a:r>
            <a:endParaRPr lang="en-US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1773736" y="4173069"/>
          <a:ext cx="499472" cy="3708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9947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1703234" y="4732252"/>
          <a:ext cx="640475" cy="37084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40475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C(t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1368314" y="5397282"/>
          <a:ext cx="640475" cy="37084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40475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2528759" y="5397282"/>
          <a:ext cx="611111" cy="37084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611111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3823664" y="5397282"/>
          <a:ext cx="499472" cy="3708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99472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4814468" y="5397282"/>
          <a:ext cx="600064" cy="37084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600064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Writing and Evaluating a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>
            <a:normAutofit/>
          </a:bodyPr>
          <a:lstStyle/>
          <a:p>
            <a:r>
              <a:rPr lang="en-US" dirty="0"/>
              <a:t>Write a function rule to model the cost per month of a long-distance cell phone-calling plan. Then evaluate the function for the given number of minutes.</a:t>
            </a:r>
          </a:p>
          <a:p>
            <a:r>
              <a:rPr lang="en-US" dirty="0"/>
              <a:t>Monthly service fee: $4.52</a:t>
            </a:r>
            <a:r>
              <a:rPr lang="en-US" dirty="0" smtClean="0"/>
              <a:t>	</a:t>
            </a:r>
          </a:p>
          <a:p>
            <a:r>
              <a:rPr lang="en-US" dirty="0"/>
              <a:t>Rate: $0.12 per minute	</a:t>
            </a:r>
            <a:r>
              <a:rPr lang="en-US" dirty="0" smtClean="0"/>
              <a:t>	</a:t>
            </a:r>
          </a:p>
          <a:p>
            <a:r>
              <a:rPr lang="en-US" dirty="0"/>
              <a:t>Minutes used: </a:t>
            </a:r>
            <a:r>
              <a:rPr lang="en-US" dirty="0" smtClean="0"/>
              <a:t>250		and		Minutes used: 160	</a:t>
            </a:r>
            <a:r>
              <a:rPr lang="en-US" dirty="0"/>
              <a:t>	</a:t>
            </a:r>
            <a:r>
              <a:rPr lang="en-US" dirty="0" smtClean="0"/>
              <a:t>	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Writing and Evaluating a Function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en-US" dirty="0" smtClean="0"/>
              <a:t>Write a function rule to model the cost per month of a long-distance cell phone-calling plan. Then evaluate the function for the given number of minutes. </a:t>
            </a:r>
          </a:p>
          <a:p>
            <a:r>
              <a:rPr lang="en-US" dirty="0" smtClean="0"/>
              <a:t>Monthly service fee: $3.12</a:t>
            </a:r>
          </a:p>
          <a:p>
            <a:r>
              <a:rPr lang="en-US" dirty="0" smtClean="0"/>
              <a:t>Rate: $0.18 per minute</a:t>
            </a:r>
          </a:p>
          <a:p>
            <a:r>
              <a:rPr lang="en-US" dirty="0" smtClean="0"/>
              <a:t>Minutes used: 175		and		minutes used: 215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716</Words>
  <Application>Microsoft Macintosh PowerPoint</Application>
  <PresentationFormat>On-screen Show (4:3)</PresentationFormat>
  <Paragraphs>108</Paragraphs>
  <Slides>9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Relations</vt:lpstr>
      <vt:lpstr>Relations and Functions </vt:lpstr>
      <vt:lpstr>Relations and Functions</vt:lpstr>
      <vt:lpstr>Determine if the relation is a function and explain why or why not.  (2, -3) (3, -1) (4, 3) (2, 3) (6,6)  A function rule is an equation that represents an output value in terms of an ________ value. Functions Notation – f(x) = 3x +2  Complete the following table. SHOW ALL WORK!</vt:lpstr>
      <vt:lpstr>Slide 5</vt:lpstr>
      <vt:lpstr>Slide 6</vt:lpstr>
      <vt:lpstr>Slide 7</vt:lpstr>
      <vt:lpstr>Writing and Evaluating a Function</vt:lpstr>
      <vt:lpstr>Writing and Evaluating a Function</vt:lpstr>
    </vt:vector>
  </TitlesOfParts>
  <Company>University of the Cumberlands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Appetizer: Determine if the relation is a function and explain why.  (2, -3) (3, -1) (4, 3) (2, 3) (6,6)   Complete the following table. SHOW ALL WORK!</dc:title>
  <dc:creator>Brian Bastin</dc:creator>
  <cp:lastModifiedBy>Brian Bastin</cp:lastModifiedBy>
  <cp:revision>11</cp:revision>
  <dcterms:created xsi:type="dcterms:W3CDTF">2010-09-29T01:02:49Z</dcterms:created>
  <dcterms:modified xsi:type="dcterms:W3CDTF">2010-09-29T01:58:02Z</dcterms:modified>
</cp:coreProperties>
</file>