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9144000"/>
  <p:notesSz cx="6858000" cy="9144000"/>
  <p:embeddedFontLst>
    <p:embeddedFont>
      <p:font typeface="Nunito"/>
      <p:regular r:id="rId20"/>
      <p:bold r:id="rId21"/>
      <p:italic r:id="rId22"/>
      <p:boldItalic r:id="rId23"/>
    </p:embeddedFont>
    <p:embeddedFont>
      <p:font typeface="DM Sans"/>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Nunito-regular.fntdata"/><Relationship Id="rId22" Type="http://schemas.openxmlformats.org/officeDocument/2006/relationships/font" Target="fonts/Nunito-italic.fntdata"/><Relationship Id="rId21" Type="http://schemas.openxmlformats.org/officeDocument/2006/relationships/font" Target="fonts/Nunito-bold.fntdata"/><Relationship Id="rId24" Type="http://schemas.openxmlformats.org/officeDocument/2006/relationships/font" Target="fonts/DMSans-regular.fntdata"/><Relationship Id="rId23" Type="http://schemas.openxmlformats.org/officeDocument/2006/relationships/font" Target="fonts/Nunito-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DMSans-italic.fntdata"/><Relationship Id="rId25" Type="http://schemas.openxmlformats.org/officeDocument/2006/relationships/font" Target="fonts/DMSans-bold.fntdata"/><Relationship Id="rId27" Type="http://schemas.openxmlformats.org/officeDocument/2006/relationships/font" Target="fonts/DMSans-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f9ec29926e_0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f9ec29926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36: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 name="Google Shape;61;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1f9ec29926e_0_24: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9" name="Google Shape;69;g1f9ec29926e_0_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23d7b0dde60_0_8: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 name="Google Shape;76;g23d7b0dde60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23d7b0dde60_0_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 name="Google Shape;84;g23d7b0dde60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27695289eb9_0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3" name="Google Shape;93;g27695289eb9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27695289eb9_2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 name="Google Shape;103;g27695289eb9_2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27695289eb9_1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g27695289eb9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22898bb0dec_0_1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g22898bb0dec_0_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23eadd80bdd_0_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8" name="Google Shape;128;g23eadd80bdd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23eadd80bdd_0_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7" name="Google Shape;137;g23eadd80bdd_0_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3eadd80bdd_0_2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g23eadd80bdd_0_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3eadd80bdd_0_37: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g23eadd80bdd_0_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3eadd80bdd_0_2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g23eadd80bdd_0_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 name="Shape 9"/>
        <p:cNvGrpSpPr/>
        <p:nvPr/>
      </p:nvGrpSpPr>
      <p:grpSpPr>
        <a:xfrm>
          <a:off x="0" y="0"/>
          <a:ext cx="0" cy="0"/>
          <a:chOff x="0" y="0"/>
          <a:chExt cx="0" cy="0"/>
        </a:xfrm>
      </p:grpSpPr>
      <p:sp>
        <p:nvSpPr>
          <p:cNvPr id="10" name="Google Shape;10;p2"/>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1" name="Google Shape;11;p2"/>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2" name="Google Shape;12;p2"/>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sp>
        <p:nvSpPr>
          <p:cNvPr id="14" name="Google Shape;14;p3"/>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5" name="Google Shape;15;p3"/>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6" name="Google Shape;16;p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4"/>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4"/>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5"/>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5"/>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5"/>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6"/>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7"/>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7"/>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8"/>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9"/>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9"/>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9"/>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1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s://codap.concord.org/app/static/dg/en/cert/index.html#shared=https%3A%2F%2Fcfm-shared.concord.org%2Flj0hGmvGsEyYBKWfJCQC%2Ffile.json" TargetMode="External"/><Relationship Id="rId4" Type="http://schemas.openxmlformats.org/officeDocument/2006/relationships/hyperlink" Target="https://docs.google.com/document/d/e/2PACX-1vRim5MzZtkZzHqVbf49gSCtorncWsziGd5NmZKRehZwAsSMoKl7we3sSnQz-XTX09I3XK5tmGwkTTVp/pub" TargetMode="External"/><Relationship Id="rId9" Type="http://schemas.openxmlformats.org/officeDocument/2006/relationships/image" Target="../media/image3.png"/><Relationship Id="rId5" Type="http://schemas.openxmlformats.org/officeDocument/2006/relationships/hyperlink" Target="https://codap.concord.org/app/static/dg/en/cert/index.html#shared=18324" TargetMode="External"/><Relationship Id="rId6" Type="http://schemas.openxmlformats.org/officeDocument/2006/relationships/hyperlink" Target="https://codap.concord.org/app/static/dg/en/cert/index.html#shared=97226" TargetMode="External"/><Relationship Id="rId7" Type="http://schemas.openxmlformats.org/officeDocument/2006/relationships/hyperlink" Target="https://docs.google.com/spreadsheets/d/1VPBHG3ogDxo9pqdqqPHAjdFMkDR13oiC_pS1JzzIcuI/edit?usp=sharing" TargetMode="External"/><Relationship Id="rId8" Type="http://schemas.openxmlformats.org/officeDocument/2006/relationships/hyperlink" Target="https://docs.google.com/spreadsheets/d/1VPBHG3ogDxo9pqdqqPHAjdFMkDR13oiC_pS1JzzIcuI/edit?usp=sharin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hyperlink" Target="https://vimeo.com/859153556/e4d3baf285?share=copy"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drive.google.com/file/d/1HcQZVmJ010qjPhf28rGLs8BKFTkuZKhS/view" TargetMode="Externa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cubed.org/resources/cathy-humphreys-teaching-number-talk/" TargetMode="External"/><Relationship Id="rId4" Type="http://schemas.openxmlformats.org/officeDocument/2006/relationships/hyperlink" Target="https://www.youcubed.org/resources/jo-teaching-visual-dot-card-number-talk/" TargetMode="External"/><Relationship Id="rId5" Type="http://schemas.openxmlformats.org/officeDocument/2006/relationships/image" Target="../media/image5.png"/><Relationship Id="rId6"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youcubed.org/data-big-ideas/" TargetMode="Externa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codap.concord.org/app/static/dg/en/cert/index.html#shared=https%3A%2F%2Fcfm-shared.concord.org%2F4BuddZ92rmi417tm74kw%2Ffile.json" TargetMode="External"/><Relationship Id="rId4" Type="http://schemas.openxmlformats.org/officeDocument/2006/relationships/hyperlink" Target="https://docs.google.com/document/d/e/2PACX-1vRim5MzZtkZzHqVbf49gSCtorncWsziGd5NmZKRehZwAsSMoKl7we3sSnQz-XTX09I3XK5tmGwkTTVp/pub" TargetMode="External"/><Relationship Id="rId5"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s://codap.concord.org/app/static/dg/en/cert/index.html#shared=https%3A%2F%2Fcfm-shared.concord.org%2Flj0hGmvGsEyYBKWfJCQC%2Ffile.json" TargetMode="External"/><Relationship Id="rId4" Type="http://schemas.openxmlformats.org/officeDocument/2006/relationships/hyperlink" Target="https://codap.concord.org/app/static/dg/en/cert/index.html#shared=https%3A%2F%2Fcfm-shared.concord.org%2Flj0hGmvGsEyYBKWfJCQC%2Ffile.json" TargetMode="External"/><Relationship Id="rId5" Type="http://schemas.openxmlformats.org/officeDocument/2006/relationships/hyperlink" Target="https://docs.google.com/document/d/e/2PACX-1vRim5MzZtkZzHqVbf49gSCtorncWsziGd5NmZKRehZwAsSMoKl7we3sSnQz-XTX09I3XK5tmGwkTTVp/pub" TargetMode="External"/><Relationship Id="rId6"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hyperlink" Target="https://codap.concord.org/app/static/dg/en/cert/index.html#shared=18324" TargetMode="External"/><Relationship Id="rId5" Type="http://schemas.openxmlformats.org/officeDocument/2006/relationships/hyperlink" Target="https://codap.concord.org/app/static/dg/en/cert/index.html#shared=97226"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idx="1" type="subTitle"/>
          </p:nvPr>
        </p:nvSpPr>
        <p:spPr>
          <a:xfrm>
            <a:off x="311700" y="3397833"/>
            <a:ext cx="8520600" cy="10569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lang="en" sz="3100">
                <a:solidFill>
                  <a:schemeClr val="dk1"/>
                </a:solidFill>
              </a:rPr>
              <a:t>Exploring Olympic Sports Data</a:t>
            </a:r>
            <a:endParaRPr b="1" sz="3100">
              <a:solidFill>
                <a:schemeClr val="dk1"/>
              </a:solidFill>
            </a:endParaRPr>
          </a:p>
          <a:p>
            <a:pPr indent="0" lvl="0" marL="0" rtl="0" algn="ctr">
              <a:lnSpc>
                <a:spcPct val="100000"/>
              </a:lnSpc>
              <a:spcBef>
                <a:spcPts val="0"/>
              </a:spcBef>
              <a:spcAft>
                <a:spcPts val="1700"/>
              </a:spcAft>
              <a:buClr>
                <a:schemeClr val="dk1"/>
              </a:buClr>
              <a:buSzPts val="1100"/>
              <a:buFont typeface="Arial"/>
              <a:buNone/>
            </a:pPr>
            <a:r>
              <a:rPr lang="en" sz="3100">
                <a:solidFill>
                  <a:schemeClr val="dk1"/>
                </a:solidFill>
              </a:rPr>
              <a:t> Gymn</a:t>
            </a:r>
            <a:r>
              <a:rPr lang="en" sz="3100">
                <a:solidFill>
                  <a:schemeClr val="dk1"/>
                </a:solidFill>
              </a:rPr>
              <a:t>astics, Diving, and Trampoline </a:t>
            </a:r>
            <a:br>
              <a:rPr lang="en" sz="3100">
                <a:solidFill>
                  <a:schemeClr val="dk1"/>
                </a:solidFill>
              </a:rPr>
            </a:br>
            <a:r>
              <a:rPr lang="en" sz="3100">
                <a:solidFill>
                  <a:schemeClr val="dk1"/>
                </a:solidFill>
              </a:rPr>
              <a:t>Qualifying Results from the 2021 Olympics</a:t>
            </a:r>
            <a:endParaRPr sz="4100"/>
          </a:p>
        </p:txBody>
      </p:sp>
      <p:pic>
        <p:nvPicPr>
          <p:cNvPr id="55" name="Google Shape;55;p13"/>
          <p:cNvPicPr preferRelativeResize="0"/>
          <p:nvPr/>
        </p:nvPicPr>
        <p:blipFill>
          <a:blip r:embed="rId3">
            <a:alphaModFix/>
          </a:blip>
          <a:stretch>
            <a:fillRect/>
          </a:stretch>
        </p:blipFill>
        <p:spPr>
          <a:xfrm>
            <a:off x="4796399" y="5826325"/>
            <a:ext cx="4116024" cy="836075"/>
          </a:xfrm>
          <a:prstGeom prst="rect">
            <a:avLst/>
          </a:prstGeom>
          <a:noFill/>
          <a:ln>
            <a:noFill/>
          </a:ln>
        </p:spPr>
      </p:pic>
      <p:pic>
        <p:nvPicPr>
          <p:cNvPr descr="visual that represents data exploration with a thought bubble with images of gymnastics" id="56" name="Google Shape;56;p13"/>
          <p:cNvPicPr preferRelativeResize="0"/>
          <p:nvPr/>
        </p:nvPicPr>
        <p:blipFill>
          <a:blip r:embed="rId4">
            <a:alphaModFix/>
          </a:blip>
          <a:stretch>
            <a:fillRect/>
          </a:stretch>
        </p:blipFill>
        <p:spPr>
          <a:xfrm>
            <a:off x="3024812" y="303450"/>
            <a:ext cx="3094500" cy="3094500"/>
          </a:xfrm>
          <a:prstGeom prst="roundRect">
            <a:avLst>
              <a:gd fmla="val 16667" name="adj"/>
            </a:avLst>
          </a:prstGeom>
          <a:noFill/>
          <a:ln>
            <a:noFill/>
          </a:ln>
        </p:spPr>
      </p:pic>
      <p:sp>
        <p:nvSpPr>
          <p:cNvPr id="57" name="Google Shape;57;p13"/>
          <p:cNvSpPr txBox="1"/>
          <p:nvPr/>
        </p:nvSpPr>
        <p:spPr>
          <a:xfrm>
            <a:off x="423125" y="6276225"/>
            <a:ext cx="3755100" cy="458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1100">
                <a:solidFill>
                  <a:schemeClr val="dk1"/>
                </a:solidFill>
                <a:latin typeface="Calibri"/>
                <a:ea typeface="Calibri"/>
                <a:cs typeface="Calibri"/>
                <a:sym typeface="Calibri"/>
              </a:rPr>
              <a:t>Copyright </a:t>
            </a:r>
            <a:r>
              <a:rPr lang="en" sz="800">
                <a:solidFill>
                  <a:schemeClr val="dk1"/>
                </a:solidFill>
                <a:latin typeface="Calibri"/>
                <a:ea typeface="Calibri"/>
                <a:cs typeface="Calibri"/>
                <a:sym typeface="Calibri"/>
              </a:rPr>
              <a:t>Ⓒ</a:t>
            </a:r>
            <a:r>
              <a:rPr lang="en" sz="1100">
                <a:solidFill>
                  <a:schemeClr val="dk1"/>
                </a:solidFill>
                <a:latin typeface="Calibri"/>
                <a:ea typeface="Calibri"/>
                <a:cs typeface="Calibri"/>
                <a:sym typeface="Calibri"/>
              </a:rPr>
              <a:t> </a:t>
            </a:r>
            <a:r>
              <a:rPr lang="en" sz="1000">
                <a:solidFill>
                  <a:schemeClr val="dk1"/>
                </a:solidFill>
                <a:latin typeface="Nunito"/>
                <a:ea typeface="Nunito"/>
                <a:cs typeface="Nunito"/>
                <a:sym typeface="Nunito"/>
              </a:rPr>
              <a:t>2024 </a:t>
            </a:r>
            <a:r>
              <a:rPr lang="en" sz="1100">
                <a:solidFill>
                  <a:schemeClr val="dk1"/>
                </a:solidFill>
                <a:latin typeface="Calibri"/>
                <a:ea typeface="Calibri"/>
                <a:cs typeface="Calibri"/>
                <a:sym typeface="Calibri"/>
              </a:rPr>
              <a:t>youcubed. All rights reserved.</a:t>
            </a:r>
            <a:endParaRPr sz="1800">
              <a:solidFill>
                <a:schemeClr val="dk2"/>
              </a:solidFill>
            </a:endParaRPr>
          </a:p>
        </p:txBody>
      </p:sp>
      <p:sp>
        <p:nvSpPr>
          <p:cNvPr id="58" name="Google Shape;58;p13"/>
          <p:cNvSpPr txBox="1"/>
          <p:nvPr/>
        </p:nvSpPr>
        <p:spPr>
          <a:xfrm>
            <a:off x="139250" y="5172400"/>
            <a:ext cx="3558900" cy="99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rgbClr val="000000"/>
                </a:solidFill>
                <a:latin typeface="DM Sans"/>
                <a:ea typeface="DM Sans"/>
                <a:cs typeface="DM Sans"/>
                <a:sym typeface="DM Sans"/>
              </a:rPr>
              <a:t>Special thanks to:   </a:t>
            </a:r>
            <a:endParaRPr sz="1600">
              <a:solidFill>
                <a:srgbClr val="000000"/>
              </a:solidFill>
              <a:latin typeface="DM Sans"/>
              <a:ea typeface="DM Sans"/>
              <a:cs typeface="DM Sans"/>
              <a:sym typeface="DM Sans"/>
            </a:endParaRPr>
          </a:p>
          <a:p>
            <a:pPr indent="0" lvl="0" marL="0" rtl="0" algn="l">
              <a:spcBef>
                <a:spcPts val="0"/>
              </a:spcBef>
              <a:spcAft>
                <a:spcPts val="0"/>
              </a:spcAft>
              <a:buNone/>
            </a:pPr>
            <a:r>
              <a:rPr lang="en" sz="1600">
                <a:solidFill>
                  <a:srgbClr val="000000"/>
                </a:solidFill>
                <a:latin typeface="DM Sans"/>
                <a:ea typeface="DM Sans"/>
                <a:cs typeface="DM Sans"/>
                <a:sym typeface="DM Sans"/>
              </a:rPr>
              <a:t>Riley Loos, Stanford ‘23</a:t>
            </a:r>
            <a:endParaRPr sz="1600">
              <a:solidFill>
                <a:srgbClr val="000000"/>
              </a:solidFill>
              <a:latin typeface="DM Sans"/>
              <a:ea typeface="DM Sans"/>
              <a:cs typeface="DM Sans"/>
              <a:sym typeface="DM Sans"/>
            </a:endParaRPr>
          </a:p>
          <a:p>
            <a:pPr indent="0" lvl="0" marL="0" rtl="0" algn="l">
              <a:spcBef>
                <a:spcPts val="0"/>
              </a:spcBef>
              <a:spcAft>
                <a:spcPts val="0"/>
              </a:spcAft>
              <a:buNone/>
            </a:pPr>
            <a:r>
              <a:rPr lang="en" sz="1500">
                <a:solidFill>
                  <a:srgbClr val="000000"/>
                </a:solidFill>
                <a:latin typeface="DM Sans"/>
                <a:ea typeface="DM Sans"/>
                <a:cs typeface="DM Sans"/>
                <a:sym typeface="DM Sans"/>
              </a:rPr>
              <a:t>MS&amp;E - Operations &amp; Analytics</a:t>
            </a:r>
            <a:endParaRPr sz="1500">
              <a:solidFill>
                <a:srgbClr val="000000"/>
              </a:solidFill>
              <a:latin typeface="DM Sans"/>
              <a:ea typeface="DM Sans"/>
              <a:cs typeface="DM Sans"/>
              <a:sym typeface="DM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fontScale="77500" lnSpcReduction="10000"/>
          </a:bodyPr>
          <a:lstStyle/>
          <a:p>
            <a:pPr indent="0" lvl="0" marL="0" rtl="0" algn="l">
              <a:lnSpc>
                <a:spcPct val="115000"/>
              </a:lnSpc>
              <a:spcBef>
                <a:spcPts val="0"/>
              </a:spcBef>
              <a:spcAft>
                <a:spcPts val="0"/>
              </a:spcAft>
              <a:buSzPct val="100000"/>
              <a:buNone/>
            </a:pPr>
            <a:r>
              <a:rPr lang="en"/>
              <a:t>In this task, students will have an opportunity to work through the data science process of formulating questions, considering data, analyzing data, and interpreting and communicating. They will do this within the context of Olympic sports. Students will explore qualifying results from gymnastics, diving, and trampoline from the 2021 Olympics. These three sports, though distinct, share a common thread – they are all judged by experts and involve intricate interplays of difficulty and execution scores. By merging them into a unified dataset, students can explore trends that span across these disciplines.</a:t>
            </a:r>
            <a:endParaRPr/>
          </a:p>
          <a:p>
            <a:pPr indent="0" lvl="0" marL="0" rtl="0" algn="l">
              <a:lnSpc>
                <a:spcPct val="115000"/>
              </a:lnSpc>
              <a:spcBef>
                <a:spcPts val="1200"/>
              </a:spcBef>
              <a:spcAft>
                <a:spcPts val="0"/>
              </a:spcAft>
              <a:buSzPct val="100000"/>
              <a:buNone/>
            </a:pPr>
            <a:r>
              <a:rPr b="1" lang="en"/>
              <a:t>Materials</a:t>
            </a:r>
            <a:endParaRPr b="1"/>
          </a:p>
          <a:p>
            <a:pPr indent="-317182" lvl="0" marL="457200" rtl="0" algn="l">
              <a:lnSpc>
                <a:spcPct val="115000"/>
              </a:lnSpc>
              <a:spcBef>
                <a:spcPts val="0"/>
              </a:spcBef>
              <a:spcAft>
                <a:spcPts val="0"/>
              </a:spcAft>
              <a:buClr>
                <a:srgbClr val="595959"/>
              </a:buClr>
              <a:buSzPct val="100000"/>
              <a:buChar char="●"/>
            </a:pPr>
            <a:r>
              <a:rPr lang="en" u="sng">
                <a:solidFill>
                  <a:srgbClr val="1155CC"/>
                </a:solidFill>
                <a:hlinkClick r:id="rId3">
                  <a:extLst>
                    <a:ext uri="{A12FA001-AC4F-418D-AE19-62706E023703}">
                      <ahyp:hlinkClr val="tx"/>
                    </a:ext>
                  </a:extLst>
                </a:hlinkClick>
              </a:rPr>
              <a:t>Olympic Sports CODAP Link</a:t>
            </a:r>
            <a:endParaRPr>
              <a:solidFill>
                <a:srgbClr val="1155CC"/>
              </a:solidFill>
            </a:endParaRPr>
          </a:p>
          <a:p>
            <a:pPr indent="-317182" lvl="0" marL="457200" rtl="0" algn="l">
              <a:lnSpc>
                <a:spcPct val="115000"/>
              </a:lnSpc>
              <a:spcBef>
                <a:spcPts val="0"/>
              </a:spcBef>
              <a:spcAft>
                <a:spcPts val="0"/>
              </a:spcAft>
              <a:buClr>
                <a:srgbClr val="595959"/>
              </a:buClr>
              <a:buSzPct val="100000"/>
              <a:buChar char="●"/>
            </a:pPr>
            <a:r>
              <a:rPr lang="en"/>
              <a:t>Key to </a:t>
            </a:r>
            <a:r>
              <a:rPr lang="en" u="sng">
                <a:solidFill>
                  <a:srgbClr val="1155CC"/>
                </a:solidFill>
                <a:hlinkClick r:id="rId4">
                  <a:extLst>
                    <a:ext uri="{A12FA001-AC4F-418D-AE19-62706E023703}">
                      <ahyp:hlinkClr val="tx"/>
                    </a:ext>
                  </a:extLst>
                </a:hlinkClick>
              </a:rPr>
              <a:t>Olympic Sports Data</a:t>
            </a:r>
            <a:endParaRPr>
              <a:solidFill>
                <a:srgbClr val="1155CC"/>
              </a:solidFill>
            </a:endParaRPr>
          </a:p>
          <a:p>
            <a:pPr indent="-317182" lvl="0" marL="457200" rtl="0" algn="l">
              <a:lnSpc>
                <a:spcPct val="115000"/>
              </a:lnSpc>
              <a:spcBef>
                <a:spcPts val="0"/>
              </a:spcBef>
              <a:spcAft>
                <a:spcPts val="0"/>
              </a:spcAft>
              <a:buClr>
                <a:srgbClr val="595959"/>
              </a:buClr>
              <a:buSzPct val="100000"/>
              <a:buChar char="●"/>
            </a:pPr>
            <a:r>
              <a:rPr lang="en"/>
              <a:t>CODAP tutorials</a:t>
            </a:r>
            <a:endParaRPr/>
          </a:p>
          <a:p>
            <a:pPr indent="-314721" lvl="1" marL="914400" rtl="0" algn="l">
              <a:lnSpc>
                <a:spcPct val="100000"/>
              </a:lnSpc>
              <a:spcBef>
                <a:spcPts val="0"/>
              </a:spcBef>
              <a:spcAft>
                <a:spcPts val="0"/>
              </a:spcAft>
              <a:buClr>
                <a:schemeClr val="dk1"/>
              </a:buClr>
              <a:buSzPct val="100000"/>
              <a:buChar char="○"/>
            </a:pPr>
            <a:r>
              <a:rPr lang="en" sz="1750">
                <a:solidFill>
                  <a:srgbClr val="666666"/>
                </a:solidFill>
              </a:rPr>
              <a:t>Getting started with CODAP, Part 1:</a:t>
            </a:r>
            <a:r>
              <a:rPr lang="en" sz="1750">
                <a:solidFill>
                  <a:schemeClr val="dk1"/>
                </a:solidFill>
              </a:rPr>
              <a:t> </a:t>
            </a:r>
            <a:r>
              <a:rPr lang="en" sz="1750" u="sng">
                <a:solidFill>
                  <a:srgbClr val="1155CC"/>
                </a:solidFill>
                <a:hlinkClick r:id="rId5">
                  <a:extLst>
                    <a:ext uri="{A12FA001-AC4F-418D-AE19-62706E023703}">
                      <ahyp:hlinkClr val="tx"/>
                    </a:ext>
                  </a:extLst>
                </a:hlinkClick>
              </a:rPr>
              <a:t>Plotting Two Variables</a:t>
            </a:r>
            <a:r>
              <a:rPr lang="en" sz="1750">
                <a:solidFill>
                  <a:schemeClr val="dk1"/>
                </a:solidFill>
              </a:rPr>
              <a:t> </a:t>
            </a:r>
            <a:endParaRPr sz="1750">
              <a:solidFill>
                <a:schemeClr val="dk1"/>
              </a:solidFill>
              <a:highlight>
                <a:srgbClr val="FFFFFF"/>
              </a:highlight>
            </a:endParaRPr>
          </a:p>
          <a:p>
            <a:pPr indent="-314721" lvl="1" marL="914400" rtl="0" algn="l">
              <a:spcBef>
                <a:spcPts val="0"/>
              </a:spcBef>
              <a:spcAft>
                <a:spcPts val="0"/>
              </a:spcAft>
              <a:buClr>
                <a:schemeClr val="dk1"/>
              </a:buClr>
              <a:buSzPct val="100000"/>
              <a:buChar char="○"/>
            </a:pPr>
            <a:r>
              <a:rPr lang="en" sz="1750">
                <a:solidFill>
                  <a:srgbClr val="666666"/>
                </a:solidFill>
                <a:highlight>
                  <a:srgbClr val="FFFFFF"/>
                </a:highlight>
              </a:rPr>
              <a:t>Getting started with CODAP, Part 2:</a:t>
            </a:r>
            <a:r>
              <a:rPr lang="en" sz="1750">
                <a:solidFill>
                  <a:schemeClr val="dk1"/>
                </a:solidFill>
                <a:highlight>
                  <a:srgbClr val="FFFFFF"/>
                </a:highlight>
              </a:rPr>
              <a:t> </a:t>
            </a:r>
            <a:r>
              <a:rPr lang="en" sz="1750" u="sng">
                <a:solidFill>
                  <a:srgbClr val="1155CC"/>
                </a:solidFill>
                <a:hlinkClick r:id="rId6">
                  <a:extLst>
                    <a:ext uri="{A12FA001-AC4F-418D-AE19-62706E023703}">
                      <ahyp:hlinkClr val="tx"/>
                    </a:ext>
                  </a:extLst>
                </a:hlinkClick>
              </a:rPr>
              <a:t>More Advanced Features</a:t>
            </a:r>
            <a:endParaRPr sz="1750"/>
          </a:p>
          <a:p>
            <a:pPr indent="-317182" lvl="0" marL="457200" rtl="0" algn="l">
              <a:lnSpc>
                <a:spcPct val="115000"/>
              </a:lnSpc>
              <a:spcBef>
                <a:spcPts val="0"/>
              </a:spcBef>
              <a:spcAft>
                <a:spcPts val="0"/>
              </a:spcAft>
              <a:buClr>
                <a:srgbClr val="595959"/>
              </a:buClr>
              <a:buSzPct val="100000"/>
              <a:buChar char="●"/>
            </a:pPr>
            <a:r>
              <a:rPr lang="en"/>
              <a:t>Google Slides</a:t>
            </a:r>
            <a:endParaRPr/>
          </a:p>
          <a:p>
            <a:pPr indent="-317182" lvl="0" marL="457200" rtl="0" algn="l">
              <a:lnSpc>
                <a:spcPct val="115000"/>
              </a:lnSpc>
              <a:spcBef>
                <a:spcPts val="0"/>
              </a:spcBef>
              <a:spcAft>
                <a:spcPts val="0"/>
              </a:spcAft>
              <a:buClr>
                <a:srgbClr val="595959"/>
              </a:buClr>
              <a:buSzPct val="100000"/>
              <a:buChar char="●"/>
            </a:pPr>
            <a:r>
              <a:rPr lang="en"/>
              <a:t>Optional: </a:t>
            </a:r>
            <a:r>
              <a:rPr lang="en" u="sng">
                <a:solidFill>
                  <a:srgbClr val="1155CC"/>
                </a:solidFill>
                <a:hlinkClick r:id="rId7">
                  <a:extLst>
                    <a:ext uri="{A12FA001-AC4F-418D-AE19-62706E023703}">
                      <ahyp:hlinkClr val="tx"/>
                    </a:ext>
                  </a:extLst>
                </a:hlinkClick>
              </a:rPr>
              <a:t>Data set in Google </a:t>
            </a:r>
            <a:r>
              <a:rPr lang="en" u="sng">
                <a:solidFill>
                  <a:srgbClr val="1155CC"/>
                </a:solidFill>
                <a:hlinkClick r:id="rId8">
                  <a:extLst>
                    <a:ext uri="{A12FA001-AC4F-418D-AE19-62706E023703}">
                      <ahyp:hlinkClr val="tx"/>
                    </a:ext>
                  </a:extLst>
                </a:hlinkClick>
              </a:rPr>
              <a:t>Sheets</a:t>
            </a:r>
            <a:endParaRPr>
              <a:solidFill>
                <a:srgbClr val="1155CC"/>
              </a:solidFill>
            </a:endParaRPr>
          </a:p>
          <a:p>
            <a:pPr indent="0" lvl="0" marL="0" rtl="0" algn="l">
              <a:lnSpc>
                <a:spcPct val="115000"/>
              </a:lnSpc>
              <a:spcBef>
                <a:spcPts val="1200"/>
              </a:spcBef>
              <a:spcAft>
                <a:spcPts val="0"/>
              </a:spcAft>
              <a:buSzPct val="100000"/>
              <a:buNone/>
            </a:pPr>
            <a:r>
              <a:t/>
            </a:r>
            <a:endParaRPr/>
          </a:p>
          <a:p>
            <a:pPr indent="0" lvl="0" marL="0" rtl="0" algn="l">
              <a:lnSpc>
                <a:spcPct val="115000"/>
              </a:lnSpc>
              <a:spcBef>
                <a:spcPts val="1200"/>
              </a:spcBef>
              <a:spcAft>
                <a:spcPts val="0"/>
              </a:spcAft>
              <a:buSzPct val="100000"/>
              <a:buNone/>
            </a:pPr>
            <a:r>
              <a:t/>
            </a:r>
            <a:endParaRPr/>
          </a:p>
          <a:p>
            <a:pPr indent="0" lvl="0" marL="457200" rtl="0" algn="l">
              <a:lnSpc>
                <a:spcPct val="115000"/>
              </a:lnSpc>
              <a:spcBef>
                <a:spcPts val="1200"/>
              </a:spcBef>
              <a:spcAft>
                <a:spcPts val="1200"/>
              </a:spcAft>
              <a:buSzPct val="100000"/>
              <a:buNone/>
            </a:pPr>
            <a:r>
              <a:t/>
            </a:r>
            <a:endParaRPr/>
          </a:p>
        </p:txBody>
      </p:sp>
      <p:sp>
        <p:nvSpPr>
          <p:cNvPr id="64" name="Google Shape;64;p14"/>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T</a:t>
            </a:r>
            <a:endParaRPr b="0" i="0" sz="2700" u="none" cap="none" strike="noStrike">
              <a:solidFill>
                <a:srgbClr val="000000"/>
              </a:solidFill>
              <a:latin typeface="Arial"/>
              <a:ea typeface="Arial"/>
              <a:cs typeface="Arial"/>
              <a:sym typeface="Arial"/>
            </a:endParaRPr>
          </a:p>
        </p:txBody>
      </p:sp>
      <p:sp>
        <p:nvSpPr>
          <p:cNvPr id="65" name="Google Shape;65;p14"/>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62500" lnSpcReduction="10000"/>
          </a:bodyPr>
          <a:lstStyle/>
          <a:p>
            <a:pPr indent="0" lvl="0" marL="0" marR="0" rtl="0" algn="l">
              <a:lnSpc>
                <a:spcPct val="115000"/>
              </a:lnSpc>
              <a:spcBef>
                <a:spcPts val="0"/>
              </a:spcBef>
              <a:spcAft>
                <a:spcPts val="0"/>
              </a:spcAft>
              <a:buClr>
                <a:srgbClr val="000000"/>
              </a:buClr>
              <a:buSzPct val="76000"/>
              <a:buFont typeface="Arial"/>
              <a:buNone/>
            </a:pPr>
            <a:r>
              <a:rPr lang="en" sz="3750">
                <a:latin typeface="Calibri"/>
                <a:ea typeface="Calibri"/>
                <a:cs typeface="Calibri"/>
                <a:sym typeface="Calibri"/>
              </a:rPr>
              <a:t>Exploring Olympic Sports Data</a:t>
            </a:r>
            <a:endParaRPr b="0" i="0" sz="375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4"/>
              <a:buFont typeface="Arial"/>
              <a:buNone/>
            </a:pPr>
            <a:r>
              <a:t/>
            </a:r>
            <a:endParaRPr b="0" i="0" sz="2100" u="none" cap="none" strike="noStrike">
              <a:solidFill>
                <a:srgbClr val="000000"/>
              </a:solidFill>
              <a:latin typeface="Arial"/>
              <a:ea typeface="Arial"/>
              <a:cs typeface="Arial"/>
              <a:sym typeface="Arial"/>
            </a:endParaRPr>
          </a:p>
        </p:txBody>
      </p:sp>
      <p:pic>
        <p:nvPicPr>
          <p:cNvPr id="66" name="Google Shape;66;p14"/>
          <p:cNvPicPr preferRelativeResize="0"/>
          <p:nvPr/>
        </p:nvPicPr>
        <p:blipFill>
          <a:blip r:embed="rId9">
            <a:alphaModFix/>
          </a:blip>
          <a:stretch>
            <a:fillRect/>
          </a:stretch>
        </p:blipFill>
        <p:spPr>
          <a:xfrm>
            <a:off x="4983375" y="4619350"/>
            <a:ext cx="4056924" cy="21512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5"/>
          <p:cNvSpPr txBox="1"/>
          <p:nvPr>
            <p:ph idx="1" type="body"/>
          </p:nvPr>
        </p:nvSpPr>
        <p:spPr>
          <a:xfrm>
            <a:off x="311700" y="1115925"/>
            <a:ext cx="8436600" cy="54219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641"/>
              <a:buNone/>
            </a:pPr>
            <a:r>
              <a:rPr b="1" lang="en" sz="1895"/>
              <a:t>Launch: Olympic Sport Video</a:t>
            </a:r>
            <a:endParaRPr b="1" sz="1895"/>
          </a:p>
          <a:p>
            <a:pPr indent="0" lvl="0" marL="0" rtl="0" algn="l">
              <a:lnSpc>
                <a:spcPct val="95000"/>
              </a:lnSpc>
              <a:spcBef>
                <a:spcPts val="1200"/>
              </a:spcBef>
              <a:spcAft>
                <a:spcPts val="0"/>
              </a:spcAft>
              <a:buClr>
                <a:schemeClr val="dk1"/>
              </a:buClr>
              <a:buSzPts val="852"/>
              <a:buFont typeface="Arial"/>
              <a:buNone/>
            </a:pPr>
            <a:r>
              <a:rPr lang="en" sz="1895"/>
              <a:t>Ask students if they have watched gymnastics, diving or trampoline in the Olympics. Ask them what they know about these sports. </a:t>
            </a:r>
            <a:r>
              <a:rPr lang="en" sz="1895"/>
              <a:t>Show students the video introducing </a:t>
            </a:r>
            <a:r>
              <a:rPr lang="en"/>
              <a:t>gymnastics, diving, and trampoline.</a:t>
            </a:r>
            <a:br>
              <a:rPr lang="en" sz="1895"/>
            </a:br>
            <a:endParaRPr sz="1895"/>
          </a:p>
          <a:p>
            <a:pPr indent="0" lvl="0" marL="0" rtl="0" algn="l">
              <a:lnSpc>
                <a:spcPct val="95000"/>
              </a:lnSpc>
              <a:spcBef>
                <a:spcPts val="1200"/>
              </a:spcBef>
              <a:spcAft>
                <a:spcPts val="0"/>
              </a:spcAft>
              <a:buClr>
                <a:schemeClr val="dk1"/>
              </a:buClr>
              <a:buSzPts val="852"/>
              <a:buFont typeface="Arial"/>
              <a:buNone/>
            </a:pPr>
            <a:r>
              <a:rPr lang="en" sz="1895"/>
              <a:t>Ask students: What do you notice? What do you wonder? </a:t>
            </a:r>
            <a:endParaRPr sz="1895"/>
          </a:p>
          <a:p>
            <a:pPr indent="0" lvl="0" marL="0" rtl="0" algn="l">
              <a:lnSpc>
                <a:spcPct val="95000"/>
              </a:lnSpc>
              <a:spcBef>
                <a:spcPts val="1200"/>
              </a:spcBef>
              <a:spcAft>
                <a:spcPts val="0"/>
              </a:spcAft>
              <a:buClr>
                <a:schemeClr val="dk1"/>
              </a:buClr>
              <a:buSzPts val="852"/>
              <a:buFont typeface="Arial"/>
              <a:buNone/>
            </a:pPr>
            <a:r>
              <a:t/>
            </a:r>
            <a:endParaRPr sz="1895"/>
          </a:p>
          <a:p>
            <a:pPr indent="0" lvl="0" marL="0" rtl="0" algn="l">
              <a:lnSpc>
                <a:spcPct val="95000"/>
              </a:lnSpc>
              <a:spcBef>
                <a:spcPts val="1200"/>
              </a:spcBef>
              <a:spcAft>
                <a:spcPts val="0"/>
              </a:spcAft>
              <a:buClr>
                <a:schemeClr val="dk1"/>
              </a:buClr>
              <a:buSzPts val="852"/>
              <a:buFont typeface="Arial"/>
              <a:buNone/>
            </a:pPr>
            <a:r>
              <a:rPr lang="en" sz="1895"/>
              <a:t>Play the video for students:</a:t>
            </a:r>
            <a:endParaRPr sz="1895"/>
          </a:p>
          <a:p>
            <a:pPr indent="0" lvl="0" marL="0" rtl="0" algn="l">
              <a:lnSpc>
                <a:spcPct val="95000"/>
              </a:lnSpc>
              <a:spcBef>
                <a:spcPts val="1200"/>
              </a:spcBef>
              <a:spcAft>
                <a:spcPts val="0"/>
              </a:spcAft>
              <a:buClr>
                <a:schemeClr val="dk1"/>
              </a:buClr>
              <a:buSzPts val="852"/>
              <a:buFont typeface="Arial"/>
              <a:buNone/>
            </a:pPr>
            <a:r>
              <a:rPr lang="en" sz="1895" u="sng">
                <a:solidFill>
                  <a:schemeClr val="hlink"/>
                </a:solidFill>
                <a:hlinkClick r:id="rId3"/>
              </a:rPr>
              <a:t>Link </a:t>
            </a:r>
            <a:r>
              <a:rPr lang="en" sz="1895"/>
              <a:t>to video in Vimeo. You can use this link if you want to download the video or play the video with captions. Another option is to play the video on the next slide directly. </a:t>
            </a:r>
            <a:endParaRPr sz="1895"/>
          </a:p>
          <a:p>
            <a:pPr indent="0" lvl="0" marL="0" rtl="0" algn="l">
              <a:lnSpc>
                <a:spcPct val="95000"/>
              </a:lnSpc>
              <a:spcBef>
                <a:spcPts val="1200"/>
              </a:spcBef>
              <a:spcAft>
                <a:spcPts val="1200"/>
              </a:spcAft>
              <a:buClr>
                <a:schemeClr val="dk1"/>
              </a:buClr>
              <a:buSzPts val="852"/>
              <a:buFont typeface="Arial"/>
              <a:buNone/>
            </a:pPr>
            <a:r>
              <a:t/>
            </a:r>
            <a:endParaRPr sz="1595"/>
          </a:p>
        </p:txBody>
      </p:sp>
      <p:sp>
        <p:nvSpPr>
          <p:cNvPr id="72" name="Google Shape;72;p15"/>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lang="en" sz="2700"/>
              <a:t>T</a:t>
            </a:r>
            <a:endParaRPr b="0" i="0" sz="2700" u="none" cap="none" strike="noStrike">
              <a:solidFill>
                <a:srgbClr val="000000"/>
              </a:solidFill>
              <a:latin typeface="Arial"/>
              <a:ea typeface="Arial"/>
              <a:cs typeface="Arial"/>
              <a:sym typeface="Arial"/>
            </a:endParaRPr>
          </a:p>
        </p:txBody>
      </p:sp>
      <p:sp>
        <p:nvSpPr>
          <p:cNvPr id="73" name="Google Shape;73;p15"/>
          <p:cNvSpPr txBox="1"/>
          <p:nvPr/>
        </p:nvSpPr>
        <p:spPr>
          <a:xfrm>
            <a:off x="311700" y="189500"/>
            <a:ext cx="7296300" cy="7635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2850"/>
              <a:buFont typeface="Arial"/>
              <a:buNone/>
            </a:pPr>
            <a:r>
              <a:rPr lang="en" sz="2300">
                <a:solidFill>
                  <a:schemeClr val="dk1"/>
                </a:solidFill>
                <a:latin typeface="Calibri"/>
                <a:ea typeface="Calibri"/>
                <a:cs typeface="Calibri"/>
                <a:sym typeface="Calibri"/>
              </a:rPr>
              <a:t>Exploring Olympic Sports Data</a:t>
            </a:r>
            <a:endParaRPr b="0" i="0" sz="23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6"/>
          <p:cNvSpPr txBox="1"/>
          <p:nvPr>
            <p:ph idx="1" type="body"/>
          </p:nvPr>
        </p:nvSpPr>
        <p:spPr>
          <a:xfrm>
            <a:off x="69850" y="752250"/>
            <a:ext cx="8740800" cy="638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2400"/>
              <a:t>What do you notice? What do you wonder? </a:t>
            </a:r>
            <a:endParaRPr sz="2400"/>
          </a:p>
          <a:p>
            <a:pPr indent="0" lvl="0" marL="0" rtl="0" algn="l">
              <a:lnSpc>
                <a:spcPct val="115000"/>
              </a:lnSpc>
              <a:spcBef>
                <a:spcPts val="0"/>
              </a:spcBef>
              <a:spcAft>
                <a:spcPts val="0"/>
              </a:spcAft>
              <a:buNone/>
            </a:pPr>
            <a:r>
              <a:t/>
            </a:r>
            <a:endParaRPr sz="2400"/>
          </a:p>
          <a:p>
            <a:pPr indent="0" lvl="0" marL="457200" rtl="0" algn="l">
              <a:lnSpc>
                <a:spcPct val="115000"/>
              </a:lnSpc>
              <a:spcBef>
                <a:spcPts val="1200"/>
              </a:spcBef>
              <a:spcAft>
                <a:spcPts val="0"/>
              </a:spcAft>
              <a:buSzPts val="3273"/>
              <a:buNone/>
            </a:pPr>
            <a:r>
              <a:t/>
            </a:r>
            <a:endParaRPr sz="2400"/>
          </a:p>
          <a:p>
            <a:pPr indent="0" lvl="0" marL="0" rtl="0" algn="l">
              <a:lnSpc>
                <a:spcPct val="115000"/>
              </a:lnSpc>
              <a:spcBef>
                <a:spcPts val="1200"/>
              </a:spcBef>
              <a:spcAft>
                <a:spcPts val="0"/>
              </a:spcAft>
              <a:buSzPts val="3273"/>
              <a:buNone/>
            </a:pPr>
            <a:r>
              <a:t/>
            </a:r>
            <a:endParaRPr sz="2400"/>
          </a:p>
          <a:p>
            <a:pPr indent="0" lvl="0" marL="457200" rtl="0" algn="l">
              <a:lnSpc>
                <a:spcPct val="115000"/>
              </a:lnSpc>
              <a:spcBef>
                <a:spcPts val="1200"/>
              </a:spcBef>
              <a:spcAft>
                <a:spcPts val="0"/>
              </a:spcAft>
              <a:buSzPts val="3273"/>
              <a:buNone/>
            </a:pPr>
            <a:r>
              <a:t/>
            </a:r>
            <a:endParaRPr sz="2400"/>
          </a:p>
          <a:p>
            <a:pPr indent="0" lvl="0" marL="0" rtl="0" algn="l">
              <a:lnSpc>
                <a:spcPct val="115000"/>
              </a:lnSpc>
              <a:spcBef>
                <a:spcPts val="1200"/>
              </a:spcBef>
              <a:spcAft>
                <a:spcPts val="0"/>
              </a:spcAft>
              <a:buSzPts val="3273"/>
              <a:buNone/>
            </a:pPr>
            <a:r>
              <a:t/>
            </a:r>
            <a:endParaRPr sz="2400"/>
          </a:p>
          <a:p>
            <a:pPr indent="0" lvl="0" marL="0" rtl="0" algn="l">
              <a:lnSpc>
                <a:spcPct val="115000"/>
              </a:lnSpc>
              <a:spcBef>
                <a:spcPts val="1200"/>
              </a:spcBef>
              <a:spcAft>
                <a:spcPts val="0"/>
              </a:spcAft>
              <a:buSzPts val="3273"/>
              <a:buNone/>
            </a:pPr>
            <a:r>
              <a:t/>
            </a:r>
            <a:endParaRPr sz="2400"/>
          </a:p>
          <a:p>
            <a:pPr indent="0" lvl="0" marL="457200" rtl="0" algn="l">
              <a:lnSpc>
                <a:spcPct val="115000"/>
              </a:lnSpc>
              <a:spcBef>
                <a:spcPts val="1200"/>
              </a:spcBef>
              <a:spcAft>
                <a:spcPts val="0"/>
              </a:spcAft>
              <a:buSzPts val="3273"/>
              <a:buNone/>
            </a:pPr>
            <a:r>
              <a:t/>
            </a:r>
            <a:endParaRPr sz="2400"/>
          </a:p>
          <a:p>
            <a:pPr indent="0" lvl="0" marL="0" rtl="0" algn="l">
              <a:lnSpc>
                <a:spcPct val="115000"/>
              </a:lnSpc>
              <a:spcBef>
                <a:spcPts val="1200"/>
              </a:spcBef>
              <a:spcAft>
                <a:spcPts val="0"/>
              </a:spcAft>
              <a:buSzPts val="3273"/>
              <a:buNone/>
            </a:pPr>
            <a:r>
              <a:t/>
            </a:r>
            <a:endParaRPr sz="2400"/>
          </a:p>
          <a:p>
            <a:pPr indent="0" lvl="0" marL="0" rtl="0" algn="l">
              <a:lnSpc>
                <a:spcPct val="115000"/>
              </a:lnSpc>
              <a:spcBef>
                <a:spcPts val="1200"/>
              </a:spcBef>
              <a:spcAft>
                <a:spcPts val="1200"/>
              </a:spcAft>
              <a:buSzPts val="3273"/>
              <a:buNone/>
            </a:pPr>
            <a:r>
              <a:t/>
            </a:r>
            <a:endParaRPr sz="2400"/>
          </a:p>
        </p:txBody>
      </p:sp>
      <p:sp>
        <p:nvSpPr>
          <p:cNvPr id="79" name="Google Shape;79;p16"/>
          <p:cNvSpPr/>
          <p:nvPr/>
        </p:nvSpPr>
        <p:spPr>
          <a:xfrm>
            <a:off x="7711025" y="341425"/>
            <a:ext cx="965700" cy="893400"/>
          </a:xfrm>
          <a:prstGeom prst="verticalScroll">
            <a:avLst>
              <a:gd fmla="val 12500" name="adj"/>
            </a:avLst>
          </a:prstGeom>
          <a:solidFill>
            <a:srgbClr val="00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S</a:t>
            </a:r>
            <a:endParaRPr b="0" i="0" sz="2700" u="none" cap="none" strike="noStrike">
              <a:solidFill>
                <a:srgbClr val="000000"/>
              </a:solidFill>
              <a:latin typeface="Arial"/>
              <a:ea typeface="Arial"/>
              <a:cs typeface="Arial"/>
              <a:sym typeface="Arial"/>
            </a:endParaRPr>
          </a:p>
        </p:txBody>
      </p:sp>
      <p:sp>
        <p:nvSpPr>
          <p:cNvPr id="80" name="Google Shape;80;p16"/>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62500" lnSpcReduction="10000"/>
          </a:bodyPr>
          <a:lstStyle/>
          <a:p>
            <a:pPr indent="0" lvl="0" marL="0" marR="0" rtl="0" algn="l">
              <a:lnSpc>
                <a:spcPct val="115000"/>
              </a:lnSpc>
              <a:spcBef>
                <a:spcPts val="0"/>
              </a:spcBef>
              <a:spcAft>
                <a:spcPts val="0"/>
              </a:spcAft>
              <a:buClr>
                <a:srgbClr val="000000"/>
              </a:buClr>
              <a:buSzPct val="76000"/>
              <a:buFont typeface="Arial"/>
              <a:buNone/>
            </a:pPr>
            <a:r>
              <a:rPr lang="en" sz="3750">
                <a:latin typeface="Calibri"/>
                <a:ea typeface="Calibri"/>
                <a:cs typeface="Calibri"/>
                <a:sym typeface="Calibri"/>
              </a:rPr>
              <a:t>Exploring Olympic Sports Data</a:t>
            </a:r>
            <a:endParaRPr b="0" i="0" sz="375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3"/>
              <a:buFont typeface="Arial"/>
              <a:buNone/>
            </a:pPr>
            <a:r>
              <a:t/>
            </a:r>
            <a:endParaRPr b="0" i="0" sz="2100" u="none" cap="none" strike="noStrike">
              <a:solidFill>
                <a:srgbClr val="000000"/>
              </a:solidFill>
              <a:latin typeface="Arial"/>
              <a:ea typeface="Arial"/>
              <a:cs typeface="Arial"/>
              <a:sym typeface="Arial"/>
            </a:endParaRPr>
          </a:p>
        </p:txBody>
      </p:sp>
      <p:pic>
        <p:nvPicPr>
          <p:cNvPr id="81" name="Google Shape;81;p16" title="Olympic Sports Video FINAL.mp4">
            <a:hlinkClick r:id="rId3"/>
          </p:cNvPr>
          <p:cNvPicPr preferRelativeResize="0"/>
          <p:nvPr/>
        </p:nvPicPr>
        <p:blipFill>
          <a:blip r:embed="rId4">
            <a:alphaModFix/>
          </a:blip>
          <a:stretch>
            <a:fillRect/>
          </a:stretch>
        </p:blipFill>
        <p:spPr>
          <a:xfrm>
            <a:off x="152400" y="1542750"/>
            <a:ext cx="8839200" cy="49720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1"/>
                                        </p:tgtEl>
                                        <p:attrNameLst>
                                          <p:attrName>style.visibility</p:attrName>
                                        </p:attrNameLst>
                                      </p:cBhvr>
                                      <p:to>
                                        <p:strVal val="visible"/>
                                      </p:to>
                                    </p:set>
                                    <p:animEffect filter="fade" transition="in">
                                      <p:cBhvr>
                                        <p:cTn dur="1000"/>
                                        <p:tgtEl>
                                          <p:spTgt spid="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7"/>
          <p:cNvSpPr txBox="1"/>
          <p:nvPr>
            <p:ph idx="1" type="body"/>
          </p:nvPr>
        </p:nvSpPr>
        <p:spPr>
          <a:xfrm>
            <a:off x="311700" y="1115925"/>
            <a:ext cx="4568100" cy="54219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641"/>
              <a:buNone/>
            </a:pPr>
            <a:r>
              <a:rPr b="1" lang="en" sz="1895"/>
              <a:t>Launch: Olympic Sport Data Talk</a:t>
            </a:r>
            <a:endParaRPr b="1" sz="1895"/>
          </a:p>
          <a:p>
            <a:pPr indent="0" lvl="0" marL="0" rtl="0" algn="l">
              <a:lnSpc>
                <a:spcPct val="95000"/>
              </a:lnSpc>
              <a:spcBef>
                <a:spcPts val="1200"/>
              </a:spcBef>
              <a:spcAft>
                <a:spcPts val="0"/>
              </a:spcAft>
              <a:buClr>
                <a:schemeClr val="dk1"/>
              </a:buClr>
              <a:buSzPts val="852"/>
              <a:buFont typeface="Arial"/>
              <a:buNone/>
            </a:pPr>
            <a:r>
              <a:rPr lang="en" sz="1895"/>
              <a:t>Ask students what they notice and wonder about the visual. What story does the visual tell? What additional data might they be interested in exploring?</a:t>
            </a:r>
            <a:br>
              <a:rPr lang="en" sz="1895"/>
            </a:br>
            <a:endParaRPr sz="1895"/>
          </a:p>
          <a:p>
            <a:pPr indent="0" lvl="0" marL="0" rtl="0" algn="l">
              <a:lnSpc>
                <a:spcPct val="95000"/>
              </a:lnSpc>
              <a:spcBef>
                <a:spcPts val="1200"/>
              </a:spcBef>
              <a:spcAft>
                <a:spcPts val="0"/>
              </a:spcAft>
              <a:buClr>
                <a:schemeClr val="dk1"/>
              </a:buClr>
              <a:buSzPts val="852"/>
              <a:buFont typeface="Arial"/>
              <a:buNone/>
            </a:pPr>
            <a:r>
              <a:rPr lang="en" sz="1895"/>
              <a:t>Let students know they will have an opportunity to explore data for the preliminary competition results for the 2021 Olympics in gymnastics, diving, and trampoline. Let them know that we have chosen gymnastics, diving and trampoline to explore </a:t>
            </a:r>
            <a:r>
              <a:rPr lang="en" sz="1895"/>
              <a:t>because</a:t>
            </a:r>
            <a:r>
              <a:rPr lang="en" sz="1895"/>
              <a:t> of the similarities across judging and scoring for the three sports.</a:t>
            </a:r>
            <a:endParaRPr sz="1895"/>
          </a:p>
          <a:p>
            <a:pPr indent="0" lvl="0" marL="0" rtl="0" algn="l">
              <a:lnSpc>
                <a:spcPct val="95000"/>
              </a:lnSpc>
              <a:spcBef>
                <a:spcPts val="1200"/>
              </a:spcBef>
              <a:spcAft>
                <a:spcPts val="0"/>
              </a:spcAft>
              <a:buClr>
                <a:schemeClr val="dk1"/>
              </a:buClr>
              <a:buSzPts val="852"/>
              <a:buFont typeface="Arial"/>
              <a:buNone/>
            </a:pPr>
            <a:r>
              <a:t/>
            </a:r>
            <a:endParaRPr sz="1895"/>
          </a:p>
          <a:p>
            <a:pPr indent="0" lvl="0" marL="0" rtl="0" algn="l">
              <a:lnSpc>
                <a:spcPct val="95000"/>
              </a:lnSpc>
              <a:spcBef>
                <a:spcPts val="1200"/>
              </a:spcBef>
              <a:spcAft>
                <a:spcPts val="0"/>
              </a:spcAft>
              <a:buClr>
                <a:schemeClr val="dk1"/>
              </a:buClr>
              <a:buSzPts val="852"/>
              <a:buFont typeface="Arial"/>
              <a:buNone/>
            </a:pPr>
            <a:r>
              <a:rPr lang="en" sz="1795"/>
              <a:t>*Here are links for additional information on </a:t>
            </a:r>
            <a:r>
              <a:rPr lang="en" sz="1795" u="sng">
                <a:solidFill>
                  <a:schemeClr val="hlink"/>
                </a:solidFill>
                <a:hlinkClick r:id="rId3"/>
              </a:rPr>
              <a:t>number talks</a:t>
            </a:r>
            <a:r>
              <a:rPr lang="en" sz="1795"/>
              <a:t> and </a:t>
            </a:r>
            <a:r>
              <a:rPr lang="en" sz="1795" u="sng">
                <a:solidFill>
                  <a:schemeClr val="hlink"/>
                </a:solidFill>
                <a:hlinkClick r:id="rId4"/>
              </a:rPr>
              <a:t>dot talks</a:t>
            </a:r>
            <a:r>
              <a:rPr lang="en" sz="1795"/>
              <a:t>.</a:t>
            </a:r>
            <a:endParaRPr sz="1795"/>
          </a:p>
          <a:p>
            <a:pPr indent="0" lvl="0" marL="0" rtl="0" algn="l">
              <a:lnSpc>
                <a:spcPct val="95000"/>
              </a:lnSpc>
              <a:spcBef>
                <a:spcPts val="1200"/>
              </a:spcBef>
              <a:spcAft>
                <a:spcPts val="1200"/>
              </a:spcAft>
              <a:buClr>
                <a:schemeClr val="dk1"/>
              </a:buClr>
              <a:buSzPts val="852"/>
              <a:buFont typeface="Arial"/>
              <a:buNone/>
            </a:pPr>
            <a:r>
              <a:t/>
            </a:r>
            <a:endParaRPr sz="1595"/>
          </a:p>
        </p:txBody>
      </p:sp>
      <p:sp>
        <p:nvSpPr>
          <p:cNvPr id="87" name="Google Shape;87;p17"/>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lang="en" sz="2700"/>
              <a:t>T</a:t>
            </a:r>
            <a:endParaRPr b="0" i="0" sz="2700" u="none" cap="none" strike="noStrike">
              <a:solidFill>
                <a:srgbClr val="000000"/>
              </a:solidFill>
              <a:latin typeface="Arial"/>
              <a:ea typeface="Arial"/>
              <a:cs typeface="Arial"/>
              <a:sym typeface="Arial"/>
            </a:endParaRPr>
          </a:p>
        </p:txBody>
      </p:sp>
      <p:sp>
        <p:nvSpPr>
          <p:cNvPr id="88" name="Google Shape;88;p17"/>
          <p:cNvSpPr txBox="1"/>
          <p:nvPr/>
        </p:nvSpPr>
        <p:spPr>
          <a:xfrm>
            <a:off x="311700" y="189500"/>
            <a:ext cx="7296300" cy="7635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2850"/>
              <a:buFont typeface="Arial"/>
              <a:buNone/>
            </a:pPr>
            <a:r>
              <a:rPr lang="en" sz="2300">
                <a:solidFill>
                  <a:schemeClr val="dk1"/>
                </a:solidFill>
                <a:latin typeface="Calibri"/>
                <a:ea typeface="Calibri"/>
                <a:cs typeface="Calibri"/>
                <a:sym typeface="Calibri"/>
              </a:rPr>
              <a:t>Exploring Olympic Sports Data</a:t>
            </a:r>
            <a:endParaRPr b="0" i="0" sz="2300" u="none" cap="none" strike="noStrike">
              <a:solidFill>
                <a:srgbClr val="000000"/>
              </a:solidFill>
              <a:latin typeface="Arial"/>
              <a:ea typeface="Arial"/>
              <a:cs typeface="Arial"/>
              <a:sym typeface="Arial"/>
            </a:endParaRPr>
          </a:p>
        </p:txBody>
      </p:sp>
      <p:pic>
        <p:nvPicPr>
          <p:cNvPr id="89" name="Google Shape;89;p17"/>
          <p:cNvPicPr preferRelativeResize="0"/>
          <p:nvPr/>
        </p:nvPicPr>
        <p:blipFill>
          <a:blip r:embed="rId5">
            <a:alphaModFix/>
          </a:blip>
          <a:stretch>
            <a:fillRect/>
          </a:stretch>
        </p:blipFill>
        <p:spPr>
          <a:xfrm>
            <a:off x="5250650" y="1189250"/>
            <a:ext cx="3330300" cy="2828124"/>
          </a:xfrm>
          <a:prstGeom prst="rect">
            <a:avLst/>
          </a:prstGeom>
          <a:noFill/>
          <a:ln>
            <a:noFill/>
          </a:ln>
        </p:spPr>
      </p:pic>
      <p:pic>
        <p:nvPicPr>
          <p:cNvPr id="90" name="Google Shape;90;p17"/>
          <p:cNvPicPr preferRelativeResize="0"/>
          <p:nvPr/>
        </p:nvPicPr>
        <p:blipFill>
          <a:blip r:embed="rId6">
            <a:alphaModFix/>
          </a:blip>
          <a:stretch>
            <a:fillRect/>
          </a:stretch>
        </p:blipFill>
        <p:spPr>
          <a:xfrm>
            <a:off x="5252450" y="3986673"/>
            <a:ext cx="3330300" cy="278847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8"/>
          <p:cNvSpPr txBox="1"/>
          <p:nvPr>
            <p:ph idx="1" type="body"/>
          </p:nvPr>
        </p:nvSpPr>
        <p:spPr>
          <a:xfrm>
            <a:off x="69850" y="676050"/>
            <a:ext cx="7641300" cy="2267700"/>
          </a:xfrm>
          <a:prstGeom prst="rect">
            <a:avLst/>
          </a:prstGeom>
          <a:noFill/>
          <a:ln>
            <a:noFill/>
          </a:ln>
        </p:spPr>
        <p:txBody>
          <a:bodyPr anchorCtr="0" anchor="t" bIns="91425" lIns="91425" spcFirstLastPara="1" rIns="91425" wrap="square" tIns="91425">
            <a:normAutofit fontScale="25000" lnSpcReduction="20000"/>
          </a:bodyPr>
          <a:lstStyle/>
          <a:p>
            <a:pPr indent="0" lvl="0" marL="0" rtl="0" algn="l">
              <a:lnSpc>
                <a:spcPct val="115000"/>
              </a:lnSpc>
              <a:spcBef>
                <a:spcPts val="0"/>
              </a:spcBef>
              <a:spcAft>
                <a:spcPts val="0"/>
              </a:spcAft>
              <a:buSzPct val="53507"/>
              <a:buNone/>
            </a:pPr>
            <a:r>
              <a:rPr b="1" lang="en" sz="6116"/>
              <a:t>    </a:t>
            </a:r>
            <a:r>
              <a:rPr b="1" lang="en" sz="6116"/>
              <a:t>Olympic Sport Data Talk</a:t>
            </a:r>
            <a:br>
              <a:rPr b="1" lang="en" sz="6116"/>
            </a:br>
            <a:endParaRPr b="1" sz="6116"/>
          </a:p>
          <a:p>
            <a:pPr indent="0" lvl="0" marL="457200" rtl="0" algn="l">
              <a:lnSpc>
                <a:spcPct val="115000"/>
              </a:lnSpc>
              <a:spcBef>
                <a:spcPts val="0"/>
              </a:spcBef>
              <a:spcAft>
                <a:spcPts val="0"/>
              </a:spcAft>
              <a:buNone/>
            </a:pPr>
            <a:r>
              <a:rPr lang="en" sz="6923"/>
              <a:t>What do you notice? What do you wonder? What story does this visual tell? </a:t>
            </a:r>
            <a:r>
              <a:rPr lang="en" sz="6923"/>
              <a:t>What additional data would you be interested in exploring?</a:t>
            </a:r>
            <a:endParaRPr sz="6923"/>
          </a:p>
          <a:p>
            <a:pPr indent="0" lvl="0" marL="0" rtl="0" algn="l">
              <a:lnSpc>
                <a:spcPct val="115000"/>
              </a:lnSpc>
              <a:spcBef>
                <a:spcPts val="0"/>
              </a:spcBef>
              <a:spcAft>
                <a:spcPts val="0"/>
              </a:spcAft>
              <a:buNone/>
            </a:pPr>
            <a:r>
              <a:t/>
            </a:r>
            <a:endParaRPr sz="3590"/>
          </a:p>
          <a:p>
            <a:pPr indent="0" lvl="0" marL="457200" rtl="0" algn="l">
              <a:lnSpc>
                <a:spcPct val="115000"/>
              </a:lnSpc>
              <a:spcBef>
                <a:spcPts val="1200"/>
              </a:spcBef>
              <a:spcAft>
                <a:spcPts val="0"/>
              </a:spcAft>
              <a:buSzPct val="91162"/>
              <a:buNone/>
            </a:pPr>
            <a:r>
              <a:t/>
            </a:r>
            <a:endParaRPr sz="3590"/>
          </a:p>
          <a:p>
            <a:pPr indent="0" lvl="0" marL="0" rtl="0" algn="l">
              <a:lnSpc>
                <a:spcPct val="115000"/>
              </a:lnSpc>
              <a:spcBef>
                <a:spcPts val="1200"/>
              </a:spcBef>
              <a:spcAft>
                <a:spcPts val="0"/>
              </a:spcAft>
              <a:buSzPct val="44525"/>
              <a:buNone/>
            </a:pPr>
            <a:r>
              <a:t/>
            </a:r>
            <a:endParaRPr sz="7350"/>
          </a:p>
          <a:p>
            <a:pPr indent="0" lvl="0" marL="457200" rtl="0" algn="l">
              <a:lnSpc>
                <a:spcPct val="115000"/>
              </a:lnSpc>
              <a:spcBef>
                <a:spcPts val="1200"/>
              </a:spcBef>
              <a:spcAft>
                <a:spcPts val="0"/>
              </a:spcAft>
              <a:buSzPct val="44525"/>
              <a:buNone/>
            </a:pPr>
            <a:r>
              <a:t/>
            </a:r>
            <a:endParaRPr sz="7350"/>
          </a:p>
          <a:p>
            <a:pPr indent="0" lvl="0" marL="0" rtl="0" algn="l">
              <a:lnSpc>
                <a:spcPct val="115000"/>
              </a:lnSpc>
              <a:spcBef>
                <a:spcPts val="1200"/>
              </a:spcBef>
              <a:spcAft>
                <a:spcPts val="0"/>
              </a:spcAft>
              <a:buSzPct val="136362"/>
              <a:buNone/>
            </a:pPr>
            <a:r>
              <a:t/>
            </a:r>
            <a:endParaRPr sz="2400"/>
          </a:p>
          <a:p>
            <a:pPr indent="0" lvl="0" marL="0" rtl="0" algn="l">
              <a:lnSpc>
                <a:spcPct val="115000"/>
              </a:lnSpc>
              <a:spcBef>
                <a:spcPts val="1200"/>
              </a:spcBef>
              <a:spcAft>
                <a:spcPts val="0"/>
              </a:spcAft>
              <a:buSzPct val="181817"/>
              <a:buNone/>
            </a:pPr>
            <a:r>
              <a:t/>
            </a:r>
            <a:endParaRPr/>
          </a:p>
          <a:p>
            <a:pPr indent="0" lvl="0" marL="45720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1200"/>
              </a:spcAft>
              <a:buSzPct val="181817"/>
              <a:buNone/>
            </a:pPr>
            <a:r>
              <a:t/>
            </a:r>
            <a:endParaRPr/>
          </a:p>
        </p:txBody>
      </p:sp>
      <p:sp>
        <p:nvSpPr>
          <p:cNvPr id="96" name="Google Shape;96;p18"/>
          <p:cNvSpPr/>
          <p:nvPr/>
        </p:nvSpPr>
        <p:spPr>
          <a:xfrm>
            <a:off x="7711025" y="341425"/>
            <a:ext cx="965700" cy="893400"/>
          </a:xfrm>
          <a:prstGeom prst="verticalScroll">
            <a:avLst>
              <a:gd fmla="val 12500" name="adj"/>
            </a:avLst>
          </a:prstGeom>
          <a:solidFill>
            <a:srgbClr val="00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S</a:t>
            </a:r>
            <a:endParaRPr b="0" i="0" sz="2700" u="none" cap="none" strike="noStrike">
              <a:solidFill>
                <a:srgbClr val="000000"/>
              </a:solidFill>
              <a:latin typeface="Arial"/>
              <a:ea typeface="Arial"/>
              <a:cs typeface="Arial"/>
              <a:sym typeface="Arial"/>
            </a:endParaRPr>
          </a:p>
        </p:txBody>
      </p:sp>
      <p:sp>
        <p:nvSpPr>
          <p:cNvPr id="97" name="Google Shape;97;p18"/>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62500" lnSpcReduction="10000"/>
          </a:bodyPr>
          <a:lstStyle/>
          <a:p>
            <a:pPr indent="0" lvl="0" marL="0" marR="0" rtl="0" algn="l">
              <a:lnSpc>
                <a:spcPct val="115000"/>
              </a:lnSpc>
              <a:spcBef>
                <a:spcPts val="0"/>
              </a:spcBef>
              <a:spcAft>
                <a:spcPts val="0"/>
              </a:spcAft>
              <a:buClr>
                <a:srgbClr val="000000"/>
              </a:buClr>
              <a:buSzPct val="76000"/>
              <a:buFont typeface="Arial"/>
              <a:buNone/>
            </a:pPr>
            <a:r>
              <a:rPr lang="en" sz="3750">
                <a:latin typeface="Calibri"/>
                <a:ea typeface="Calibri"/>
                <a:cs typeface="Calibri"/>
                <a:sym typeface="Calibri"/>
              </a:rPr>
              <a:t>Exploring Olympic Sports Data</a:t>
            </a:r>
            <a:endParaRPr b="0" i="0" sz="375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3"/>
              <a:buFont typeface="Arial"/>
              <a:buNone/>
            </a:pPr>
            <a:r>
              <a:t/>
            </a:r>
            <a:endParaRPr b="0" i="0" sz="2100" u="none" cap="none" strike="noStrike">
              <a:solidFill>
                <a:srgbClr val="000000"/>
              </a:solidFill>
              <a:latin typeface="Arial"/>
              <a:ea typeface="Arial"/>
              <a:cs typeface="Arial"/>
              <a:sym typeface="Arial"/>
            </a:endParaRPr>
          </a:p>
        </p:txBody>
      </p:sp>
      <p:sp>
        <p:nvSpPr>
          <p:cNvPr id="98" name="Google Shape;98;p18"/>
          <p:cNvSpPr txBox="1"/>
          <p:nvPr/>
        </p:nvSpPr>
        <p:spPr>
          <a:xfrm>
            <a:off x="651675" y="6250125"/>
            <a:ext cx="7866600" cy="49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t>Note:</a:t>
            </a:r>
            <a:r>
              <a:rPr lang="en" sz="2000"/>
              <a:t> </a:t>
            </a:r>
            <a:r>
              <a:rPr lang="en" sz="2000"/>
              <a:t>T Score is how long competitors are in the air in seconds.</a:t>
            </a:r>
            <a:endParaRPr sz="2000"/>
          </a:p>
        </p:txBody>
      </p:sp>
      <p:pic>
        <p:nvPicPr>
          <p:cNvPr id="99" name="Google Shape;99;p18"/>
          <p:cNvPicPr preferRelativeResize="0"/>
          <p:nvPr/>
        </p:nvPicPr>
        <p:blipFill rotWithShape="1">
          <a:blip r:embed="rId3">
            <a:alphaModFix/>
          </a:blip>
          <a:srcRect b="5365" l="0" r="0" t="0"/>
          <a:stretch/>
        </p:blipFill>
        <p:spPr>
          <a:xfrm>
            <a:off x="76200" y="1910225"/>
            <a:ext cx="4572149" cy="3674200"/>
          </a:xfrm>
          <a:prstGeom prst="rect">
            <a:avLst/>
          </a:prstGeom>
          <a:noFill/>
          <a:ln>
            <a:noFill/>
          </a:ln>
        </p:spPr>
      </p:pic>
      <p:pic>
        <p:nvPicPr>
          <p:cNvPr id="100" name="Google Shape;100;p18"/>
          <p:cNvPicPr preferRelativeResize="0"/>
          <p:nvPr/>
        </p:nvPicPr>
        <p:blipFill>
          <a:blip r:embed="rId4">
            <a:alphaModFix/>
          </a:blip>
          <a:stretch>
            <a:fillRect/>
          </a:stretch>
        </p:blipFill>
        <p:spPr>
          <a:xfrm>
            <a:off x="4755875" y="1957956"/>
            <a:ext cx="4388125" cy="367419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9"/>
          <p:cNvSpPr txBox="1"/>
          <p:nvPr>
            <p:ph idx="1" type="body"/>
          </p:nvPr>
        </p:nvSpPr>
        <p:spPr>
          <a:xfrm>
            <a:off x="311700" y="1115925"/>
            <a:ext cx="8011500" cy="54219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641"/>
              <a:buNone/>
            </a:pPr>
            <a:r>
              <a:rPr b="1" lang="en" sz="1895"/>
              <a:t>Launch: Data Science Process</a:t>
            </a:r>
            <a:endParaRPr b="1" sz="1895"/>
          </a:p>
          <a:p>
            <a:pPr indent="0" lvl="0" marL="0" rtl="0" algn="l">
              <a:lnSpc>
                <a:spcPct val="95000"/>
              </a:lnSpc>
              <a:spcBef>
                <a:spcPts val="1200"/>
              </a:spcBef>
              <a:spcAft>
                <a:spcPts val="0"/>
              </a:spcAft>
              <a:buClr>
                <a:schemeClr val="dk1"/>
              </a:buClr>
              <a:buSzPts val="852"/>
              <a:buFont typeface="Arial"/>
              <a:buNone/>
            </a:pPr>
            <a:r>
              <a:rPr lang="en" sz="1895"/>
              <a:t>Share with students that they will be working through the data science process with data from the preliminary competition results for the 2021 Olympics in gymnastics, diving, and trampoline. They will explore the data set to see what data is available, and they will formulate some questions based on the data available. They will then make graphs with the data, analyze their findings, and finally interpret and communicate their results. (More information </a:t>
            </a:r>
            <a:r>
              <a:rPr lang="en" sz="1895" u="sng">
                <a:solidFill>
                  <a:schemeClr val="hlink"/>
                </a:solidFill>
                <a:hlinkClick r:id="rId3"/>
              </a:rPr>
              <a:t>here</a:t>
            </a:r>
            <a:r>
              <a:rPr lang="en" sz="1895"/>
              <a:t>.)</a:t>
            </a:r>
            <a:endParaRPr sz="1795"/>
          </a:p>
          <a:p>
            <a:pPr indent="0" lvl="0" marL="0" rtl="0" algn="l">
              <a:lnSpc>
                <a:spcPct val="95000"/>
              </a:lnSpc>
              <a:spcBef>
                <a:spcPts val="1200"/>
              </a:spcBef>
              <a:spcAft>
                <a:spcPts val="1200"/>
              </a:spcAft>
              <a:buClr>
                <a:schemeClr val="dk1"/>
              </a:buClr>
              <a:buSzPts val="852"/>
              <a:buFont typeface="Arial"/>
              <a:buNone/>
            </a:pPr>
            <a:r>
              <a:t/>
            </a:r>
            <a:endParaRPr sz="1595"/>
          </a:p>
        </p:txBody>
      </p:sp>
      <p:sp>
        <p:nvSpPr>
          <p:cNvPr id="106" name="Google Shape;106;p19"/>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lang="en" sz="2700"/>
              <a:t>T</a:t>
            </a:r>
            <a:endParaRPr b="0" i="0" sz="2700" u="none" cap="none" strike="noStrike">
              <a:solidFill>
                <a:srgbClr val="000000"/>
              </a:solidFill>
              <a:latin typeface="Arial"/>
              <a:ea typeface="Arial"/>
              <a:cs typeface="Arial"/>
              <a:sym typeface="Arial"/>
            </a:endParaRPr>
          </a:p>
        </p:txBody>
      </p:sp>
      <p:sp>
        <p:nvSpPr>
          <p:cNvPr id="107" name="Google Shape;107;p19"/>
          <p:cNvSpPr txBox="1"/>
          <p:nvPr/>
        </p:nvSpPr>
        <p:spPr>
          <a:xfrm>
            <a:off x="311700" y="189500"/>
            <a:ext cx="7296300" cy="7635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2850"/>
              <a:buFont typeface="Arial"/>
              <a:buNone/>
            </a:pPr>
            <a:r>
              <a:rPr lang="en" sz="2300">
                <a:solidFill>
                  <a:schemeClr val="dk1"/>
                </a:solidFill>
                <a:latin typeface="Calibri"/>
                <a:ea typeface="Calibri"/>
                <a:cs typeface="Calibri"/>
                <a:sym typeface="Calibri"/>
              </a:rPr>
              <a:t>Exploring Olympic Sports Data</a:t>
            </a:r>
            <a:endParaRPr b="0" i="0" sz="2300" u="none" cap="none" strike="noStrike">
              <a:solidFill>
                <a:srgbClr val="000000"/>
              </a:solidFill>
              <a:latin typeface="Arial"/>
              <a:ea typeface="Arial"/>
              <a:cs typeface="Arial"/>
              <a:sym typeface="Arial"/>
            </a:endParaRPr>
          </a:p>
        </p:txBody>
      </p:sp>
      <p:pic>
        <p:nvPicPr>
          <p:cNvPr id="108" name="Google Shape;108;p19"/>
          <p:cNvPicPr preferRelativeResize="0"/>
          <p:nvPr/>
        </p:nvPicPr>
        <p:blipFill>
          <a:blip r:embed="rId4">
            <a:alphaModFix/>
          </a:blip>
          <a:stretch>
            <a:fillRect/>
          </a:stretch>
        </p:blipFill>
        <p:spPr>
          <a:xfrm>
            <a:off x="2086850" y="3715450"/>
            <a:ext cx="5322476" cy="28223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0"/>
          <p:cNvSpPr txBox="1"/>
          <p:nvPr>
            <p:ph idx="1" type="body"/>
          </p:nvPr>
        </p:nvSpPr>
        <p:spPr>
          <a:xfrm>
            <a:off x="69850" y="1514250"/>
            <a:ext cx="8736600" cy="5150700"/>
          </a:xfrm>
          <a:prstGeom prst="rect">
            <a:avLst/>
          </a:prstGeom>
          <a:noFill/>
          <a:ln>
            <a:noFill/>
          </a:ln>
        </p:spPr>
        <p:txBody>
          <a:bodyPr anchorCtr="0" anchor="t" bIns="91425" lIns="91425" spcFirstLastPara="1" rIns="91425" wrap="square" tIns="91425">
            <a:normAutofit fontScale="47500" lnSpcReduction="20000"/>
          </a:bodyPr>
          <a:lstStyle/>
          <a:p>
            <a:pPr indent="0" lvl="0" marL="0" rtl="0" algn="l">
              <a:lnSpc>
                <a:spcPct val="115000"/>
              </a:lnSpc>
              <a:spcBef>
                <a:spcPts val="0"/>
              </a:spcBef>
              <a:spcAft>
                <a:spcPts val="0"/>
              </a:spcAft>
              <a:buSzPct val="53507"/>
              <a:buNone/>
            </a:pPr>
            <a:r>
              <a:rPr b="1" lang="en" sz="6116"/>
              <a:t>Data Science Process</a:t>
            </a:r>
            <a:br>
              <a:rPr b="1" lang="en" sz="6116"/>
            </a:br>
            <a:endParaRPr b="1" sz="6116"/>
          </a:p>
          <a:p>
            <a:pPr indent="0" lvl="0" marL="0" rtl="0" algn="l">
              <a:lnSpc>
                <a:spcPct val="115000"/>
              </a:lnSpc>
              <a:spcBef>
                <a:spcPts val="0"/>
              </a:spcBef>
              <a:spcAft>
                <a:spcPts val="0"/>
              </a:spcAft>
              <a:buNone/>
            </a:pPr>
            <a:r>
              <a:t/>
            </a:r>
            <a:endParaRPr sz="6523"/>
          </a:p>
          <a:p>
            <a:pPr indent="0" lvl="0" marL="0" rtl="0" algn="l">
              <a:lnSpc>
                <a:spcPct val="115000"/>
              </a:lnSpc>
              <a:spcBef>
                <a:spcPts val="0"/>
              </a:spcBef>
              <a:spcAft>
                <a:spcPts val="0"/>
              </a:spcAft>
              <a:buNone/>
            </a:pPr>
            <a:r>
              <a:t/>
            </a:r>
            <a:endParaRPr sz="3590"/>
          </a:p>
          <a:p>
            <a:pPr indent="0" lvl="0" marL="457200" rtl="0" algn="l">
              <a:lnSpc>
                <a:spcPct val="115000"/>
              </a:lnSpc>
              <a:spcBef>
                <a:spcPts val="1200"/>
              </a:spcBef>
              <a:spcAft>
                <a:spcPts val="0"/>
              </a:spcAft>
              <a:buSzPct val="91162"/>
              <a:buNone/>
            </a:pPr>
            <a:r>
              <a:t/>
            </a:r>
            <a:endParaRPr sz="3590"/>
          </a:p>
          <a:p>
            <a:pPr indent="0" lvl="0" marL="0" rtl="0" algn="l">
              <a:lnSpc>
                <a:spcPct val="115000"/>
              </a:lnSpc>
              <a:spcBef>
                <a:spcPts val="1200"/>
              </a:spcBef>
              <a:spcAft>
                <a:spcPts val="0"/>
              </a:spcAft>
              <a:buSzPct val="44525"/>
              <a:buNone/>
            </a:pPr>
            <a:r>
              <a:t/>
            </a:r>
            <a:endParaRPr sz="7350"/>
          </a:p>
          <a:p>
            <a:pPr indent="0" lvl="0" marL="457200" rtl="0" algn="l">
              <a:lnSpc>
                <a:spcPct val="115000"/>
              </a:lnSpc>
              <a:spcBef>
                <a:spcPts val="1200"/>
              </a:spcBef>
              <a:spcAft>
                <a:spcPts val="0"/>
              </a:spcAft>
              <a:buSzPct val="44525"/>
              <a:buNone/>
            </a:pPr>
            <a:r>
              <a:t/>
            </a:r>
            <a:endParaRPr sz="7350"/>
          </a:p>
          <a:p>
            <a:pPr indent="0" lvl="0" marL="0" rtl="0" algn="l">
              <a:lnSpc>
                <a:spcPct val="115000"/>
              </a:lnSpc>
              <a:spcBef>
                <a:spcPts val="1200"/>
              </a:spcBef>
              <a:spcAft>
                <a:spcPts val="0"/>
              </a:spcAft>
              <a:buSzPct val="136362"/>
              <a:buNone/>
            </a:pPr>
            <a:r>
              <a:t/>
            </a:r>
            <a:endParaRPr sz="2400"/>
          </a:p>
          <a:p>
            <a:pPr indent="0" lvl="0" marL="0" rtl="0" algn="l">
              <a:lnSpc>
                <a:spcPct val="115000"/>
              </a:lnSpc>
              <a:spcBef>
                <a:spcPts val="1200"/>
              </a:spcBef>
              <a:spcAft>
                <a:spcPts val="0"/>
              </a:spcAft>
              <a:buSzPct val="181817"/>
              <a:buNone/>
            </a:pPr>
            <a:r>
              <a:t/>
            </a:r>
            <a:endParaRPr/>
          </a:p>
          <a:p>
            <a:pPr indent="0" lvl="0" marL="45720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1200"/>
              </a:spcAft>
              <a:buSzPct val="181817"/>
              <a:buNone/>
            </a:pPr>
            <a:r>
              <a:t/>
            </a:r>
            <a:endParaRPr/>
          </a:p>
        </p:txBody>
      </p:sp>
      <p:sp>
        <p:nvSpPr>
          <p:cNvPr id="114" name="Google Shape;114;p20"/>
          <p:cNvSpPr/>
          <p:nvPr/>
        </p:nvSpPr>
        <p:spPr>
          <a:xfrm>
            <a:off x="7711025" y="341425"/>
            <a:ext cx="965700" cy="893400"/>
          </a:xfrm>
          <a:prstGeom prst="verticalScroll">
            <a:avLst>
              <a:gd fmla="val 12500" name="adj"/>
            </a:avLst>
          </a:prstGeom>
          <a:solidFill>
            <a:srgbClr val="00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S</a:t>
            </a:r>
            <a:endParaRPr b="0" i="0" sz="2700" u="none" cap="none" strike="noStrike">
              <a:solidFill>
                <a:srgbClr val="000000"/>
              </a:solidFill>
              <a:latin typeface="Arial"/>
              <a:ea typeface="Arial"/>
              <a:cs typeface="Arial"/>
              <a:sym typeface="Arial"/>
            </a:endParaRPr>
          </a:p>
        </p:txBody>
      </p:sp>
      <p:sp>
        <p:nvSpPr>
          <p:cNvPr id="115" name="Google Shape;115;p20"/>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62500" lnSpcReduction="10000"/>
          </a:bodyPr>
          <a:lstStyle/>
          <a:p>
            <a:pPr indent="0" lvl="0" marL="0" marR="0" rtl="0" algn="l">
              <a:lnSpc>
                <a:spcPct val="115000"/>
              </a:lnSpc>
              <a:spcBef>
                <a:spcPts val="0"/>
              </a:spcBef>
              <a:spcAft>
                <a:spcPts val="0"/>
              </a:spcAft>
              <a:buClr>
                <a:srgbClr val="000000"/>
              </a:buClr>
              <a:buSzPct val="76000"/>
              <a:buFont typeface="Arial"/>
              <a:buNone/>
            </a:pPr>
            <a:r>
              <a:rPr lang="en" sz="3750">
                <a:latin typeface="Calibri"/>
                <a:ea typeface="Calibri"/>
                <a:cs typeface="Calibri"/>
                <a:sym typeface="Calibri"/>
              </a:rPr>
              <a:t>Exploring Olympic Sports Data</a:t>
            </a:r>
            <a:endParaRPr b="0" i="0" sz="375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3"/>
              <a:buFont typeface="Arial"/>
              <a:buNone/>
            </a:pPr>
            <a:r>
              <a:t/>
            </a:r>
            <a:endParaRPr b="0" i="0" sz="2100" u="none" cap="none" strike="noStrike">
              <a:solidFill>
                <a:srgbClr val="000000"/>
              </a:solidFill>
              <a:latin typeface="Arial"/>
              <a:ea typeface="Arial"/>
              <a:cs typeface="Arial"/>
              <a:sym typeface="Arial"/>
            </a:endParaRPr>
          </a:p>
        </p:txBody>
      </p:sp>
      <p:pic>
        <p:nvPicPr>
          <p:cNvPr id="116" name="Google Shape;116;p20"/>
          <p:cNvPicPr preferRelativeResize="0"/>
          <p:nvPr/>
        </p:nvPicPr>
        <p:blipFill>
          <a:blip r:embed="rId3">
            <a:alphaModFix/>
          </a:blip>
          <a:stretch>
            <a:fillRect/>
          </a:stretch>
        </p:blipFill>
        <p:spPr>
          <a:xfrm>
            <a:off x="944400" y="2208749"/>
            <a:ext cx="6648100" cy="35253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idx="1" type="body"/>
          </p:nvPr>
        </p:nvSpPr>
        <p:spPr>
          <a:xfrm>
            <a:off x="311700" y="689300"/>
            <a:ext cx="8599200" cy="33255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641"/>
              <a:buNone/>
            </a:pPr>
            <a:r>
              <a:rPr b="1" lang="en" sz="1695"/>
              <a:t>Formulating questions given the data</a:t>
            </a:r>
            <a:endParaRPr b="1" sz="1695"/>
          </a:p>
          <a:p>
            <a:pPr indent="0" lvl="0" marL="0" rtl="0" algn="l">
              <a:lnSpc>
                <a:spcPct val="95000"/>
              </a:lnSpc>
              <a:spcBef>
                <a:spcPts val="1200"/>
              </a:spcBef>
              <a:spcAft>
                <a:spcPts val="0"/>
              </a:spcAft>
              <a:buClr>
                <a:schemeClr val="dk1"/>
              </a:buClr>
              <a:buSzPts val="852"/>
              <a:buFont typeface="Arial"/>
              <a:buNone/>
            </a:pPr>
            <a:r>
              <a:rPr lang="en" sz="1600"/>
              <a:t>Give each group of students the link to the </a:t>
            </a:r>
            <a:r>
              <a:rPr lang="en" sz="1600" u="sng">
                <a:solidFill>
                  <a:schemeClr val="hlink"/>
                </a:solidFill>
                <a:hlinkClick r:id="rId3"/>
              </a:rPr>
              <a:t>data in CODAP </a:t>
            </a:r>
            <a:r>
              <a:rPr lang="en" sz="1600"/>
              <a:t>and a </a:t>
            </a:r>
            <a:r>
              <a:rPr lang="en" sz="1600" u="sng">
                <a:solidFill>
                  <a:schemeClr val="hlink"/>
                </a:solidFill>
                <a:hlinkClick r:id="rId4"/>
              </a:rPr>
              <a:t>key to the Olympic Data</a:t>
            </a:r>
            <a:r>
              <a:rPr lang="en" sz="1600"/>
              <a:t>. Ask students to look through the variables in the table in CODAP and the key to clarify what data is available. Students may need to research a category further to understand what it is. Encourage them to do that at this time.</a:t>
            </a:r>
            <a:endParaRPr sz="1600"/>
          </a:p>
          <a:p>
            <a:pPr indent="0" lvl="0" marL="0" rtl="0" algn="l">
              <a:lnSpc>
                <a:spcPct val="95000"/>
              </a:lnSpc>
              <a:spcBef>
                <a:spcPts val="1200"/>
              </a:spcBef>
              <a:spcAft>
                <a:spcPts val="0"/>
              </a:spcAft>
              <a:buClr>
                <a:schemeClr val="dk1"/>
              </a:buClr>
              <a:buSzPts val="852"/>
              <a:buFont typeface="Arial"/>
              <a:buNone/>
            </a:pPr>
            <a:r>
              <a:rPr lang="en" sz="1600"/>
              <a:t>As students explore the data,</a:t>
            </a:r>
            <a:r>
              <a:rPr lang="en" sz="1600"/>
              <a:t> ask them what questions they might ask of the data that are interesting to them. For example, do the athletes ranked higher spend more time in the air? </a:t>
            </a:r>
            <a:r>
              <a:rPr lang="en" sz="1600"/>
              <a:t>Ask students to brainstorm questions that look at one sport and also questions that look across sports. Have students record the questions they are interested in exploring on a poster. This is a time to generate questions rather than to narrow down to two questions. As you look at students questions, encourage them to pick questions that can be answered by the data.</a:t>
            </a:r>
            <a:r>
              <a:rPr lang="en" sz="1695"/>
              <a:t> </a:t>
            </a:r>
            <a:endParaRPr sz="1695"/>
          </a:p>
          <a:p>
            <a:pPr indent="0" lvl="0" marL="0" rtl="0" algn="l">
              <a:lnSpc>
                <a:spcPct val="95000"/>
              </a:lnSpc>
              <a:spcBef>
                <a:spcPts val="1200"/>
              </a:spcBef>
              <a:spcAft>
                <a:spcPts val="1200"/>
              </a:spcAft>
              <a:buClr>
                <a:schemeClr val="dk1"/>
              </a:buClr>
              <a:buSzPts val="852"/>
              <a:buFont typeface="Arial"/>
              <a:buNone/>
            </a:pPr>
            <a:r>
              <a:t/>
            </a:r>
            <a:endParaRPr sz="1695"/>
          </a:p>
        </p:txBody>
      </p:sp>
      <p:sp>
        <p:nvSpPr>
          <p:cNvPr id="122" name="Google Shape;122;p21"/>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T</a:t>
            </a:r>
            <a:endParaRPr b="0" i="0" sz="2700" u="none" cap="none" strike="noStrike">
              <a:solidFill>
                <a:srgbClr val="000000"/>
              </a:solidFill>
              <a:latin typeface="Arial"/>
              <a:ea typeface="Arial"/>
              <a:cs typeface="Arial"/>
              <a:sym typeface="Arial"/>
            </a:endParaRPr>
          </a:p>
        </p:txBody>
      </p:sp>
      <p:sp>
        <p:nvSpPr>
          <p:cNvPr id="123" name="Google Shape;123;p21"/>
          <p:cNvSpPr txBox="1"/>
          <p:nvPr/>
        </p:nvSpPr>
        <p:spPr>
          <a:xfrm>
            <a:off x="311700" y="189500"/>
            <a:ext cx="7296300" cy="7635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2850"/>
              <a:buFont typeface="Arial"/>
              <a:buNone/>
            </a:pPr>
            <a:r>
              <a:rPr lang="en" sz="2300">
                <a:solidFill>
                  <a:schemeClr val="dk1"/>
                </a:solidFill>
                <a:latin typeface="Calibri"/>
                <a:ea typeface="Calibri"/>
                <a:cs typeface="Calibri"/>
                <a:sym typeface="Calibri"/>
              </a:rPr>
              <a:t>Exploring Olympic Sports Data</a:t>
            </a:r>
            <a:endParaRPr b="0" i="0" sz="2300" u="none" cap="none" strike="noStrike">
              <a:solidFill>
                <a:srgbClr val="000000"/>
              </a:solidFill>
              <a:latin typeface="Arial"/>
              <a:ea typeface="Arial"/>
              <a:cs typeface="Arial"/>
              <a:sym typeface="Arial"/>
            </a:endParaRPr>
          </a:p>
        </p:txBody>
      </p:sp>
      <p:pic>
        <p:nvPicPr>
          <p:cNvPr id="124" name="Google Shape;124;p21"/>
          <p:cNvPicPr preferRelativeResize="0"/>
          <p:nvPr/>
        </p:nvPicPr>
        <p:blipFill>
          <a:blip r:embed="rId5">
            <a:alphaModFix/>
          </a:blip>
          <a:stretch>
            <a:fillRect/>
          </a:stretch>
        </p:blipFill>
        <p:spPr>
          <a:xfrm>
            <a:off x="4572000" y="4162076"/>
            <a:ext cx="4453750" cy="2361700"/>
          </a:xfrm>
          <a:prstGeom prst="rect">
            <a:avLst/>
          </a:prstGeom>
          <a:noFill/>
          <a:ln>
            <a:noFill/>
          </a:ln>
        </p:spPr>
      </p:pic>
      <p:sp>
        <p:nvSpPr>
          <p:cNvPr id="125" name="Google Shape;125;p21"/>
          <p:cNvSpPr txBox="1"/>
          <p:nvPr/>
        </p:nvSpPr>
        <p:spPr>
          <a:xfrm>
            <a:off x="311700" y="3910275"/>
            <a:ext cx="4260300" cy="25605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1200"/>
              </a:spcBef>
              <a:spcAft>
                <a:spcPts val="1200"/>
              </a:spcAft>
              <a:buClr>
                <a:schemeClr val="dk1"/>
              </a:buClr>
              <a:buSzPts val="852"/>
              <a:buFont typeface="Arial"/>
              <a:buNone/>
            </a:pPr>
            <a:r>
              <a:rPr lang="en" sz="1600">
                <a:solidFill>
                  <a:schemeClr val="dk2"/>
                </a:solidFill>
              </a:rPr>
              <a:t>Come back together as a class and allow students to walk from group to group to look at the posters each group created. As groups look at other posters, encourage them to discuss with each other which questions they are interested in exploring as a group. After the gallery walk, ask students which questions were especially interesting to them and to consider if they can be answered with the data given. Have students make note of the questions they want to explore further.</a:t>
            </a:r>
            <a:endParaRPr sz="16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2"/>
          <p:cNvSpPr txBox="1"/>
          <p:nvPr>
            <p:ph idx="1" type="body"/>
          </p:nvPr>
        </p:nvSpPr>
        <p:spPr>
          <a:xfrm>
            <a:off x="171850" y="953000"/>
            <a:ext cx="8736600" cy="3320700"/>
          </a:xfrm>
          <a:prstGeom prst="rect">
            <a:avLst/>
          </a:prstGeom>
          <a:noFill/>
          <a:ln>
            <a:noFill/>
          </a:ln>
        </p:spPr>
        <p:txBody>
          <a:bodyPr anchorCtr="0" anchor="t" bIns="91425" lIns="91425" spcFirstLastPara="1" rIns="91425" wrap="square" tIns="91425">
            <a:normAutofit fontScale="25000" lnSpcReduction="20000"/>
          </a:bodyPr>
          <a:lstStyle/>
          <a:p>
            <a:pPr indent="0" lvl="0" marL="0" rtl="0" algn="l">
              <a:lnSpc>
                <a:spcPct val="115000"/>
              </a:lnSpc>
              <a:spcBef>
                <a:spcPts val="0"/>
              </a:spcBef>
              <a:spcAft>
                <a:spcPts val="0"/>
              </a:spcAft>
              <a:buSzPct val="35128"/>
              <a:buNone/>
            </a:pPr>
            <a:r>
              <a:rPr b="1" lang="en" sz="9316"/>
              <a:t>Formulating Questions</a:t>
            </a:r>
            <a:endParaRPr b="1" sz="6116"/>
          </a:p>
          <a:p>
            <a:pPr indent="0" lvl="0" marL="0" rtl="0" algn="l">
              <a:lnSpc>
                <a:spcPct val="115000"/>
              </a:lnSpc>
              <a:spcBef>
                <a:spcPts val="0"/>
              </a:spcBef>
              <a:spcAft>
                <a:spcPts val="0"/>
              </a:spcAft>
              <a:buSzPct val="38428"/>
              <a:buNone/>
            </a:pPr>
            <a:r>
              <a:t/>
            </a:r>
            <a:endParaRPr sz="8516"/>
          </a:p>
          <a:p>
            <a:pPr indent="0" lvl="0" marL="0" rtl="0" algn="l">
              <a:lnSpc>
                <a:spcPct val="115000"/>
              </a:lnSpc>
              <a:spcBef>
                <a:spcPts val="0"/>
              </a:spcBef>
              <a:spcAft>
                <a:spcPts val="0"/>
              </a:spcAft>
              <a:buSzPct val="38428"/>
              <a:buNone/>
            </a:pPr>
            <a:r>
              <a:rPr lang="en" sz="8516"/>
              <a:t>As a group:</a:t>
            </a:r>
            <a:endParaRPr sz="7650"/>
          </a:p>
          <a:p>
            <a:pPr indent="-355600" lvl="0" marL="457200" rtl="0" algn="l">
              <a:lnSpc>
                <a:spcPct val="115000"/>
              </a:lnSpc>
              <a:spcBef>
                <a:spcPts val="0"/>
              </a:spcBef>
              <a:spcAft>
                <a:spcPts val="0"/>
              </a:spcAft>
              <a:buSzPct val="100000"/>
              <a:buChar char="●"/>
            </a:pPr>
            <a:r>
              <a:rPr lang="en" sz="8000"/>
              <a:t>Open the </a:t>
            </a:r>
            <a:r>
              <a:rPr lang="en" sz="8000" u="sng">
                <a:solidFill>
                  <a:schemeClr val="hlink"/>
                </a:solidFill>
                <a:hlinkClick r:id="rId3"/>
              </a:rPr>
              <a:t>data in CODAP</a:t>
            </a:r>
            <a:r>
              <a:rPr lang="en" sz="8000" u="sng">
                <a:solidFill>
                  <a:schemeClr val="hlink"/>
                </a:solidFill>
                <a:hlinkClick r:id="rId4"/>
              </a:rPr>
              <a:t>.</a:t>
            </a:r>
            <a:r>
              <a:rPr lang="en" sz="8000"/>
              <a:t> Look through the variables available in the tables in CODAP and look through the </a:t>
            </a:r>
            <a:r>
              <a:rPr lang="en" sz="8000" u="sng">
                <a:solidFill>
                  <a:schemeClr val="accent5"/>
                </a:solidFill>
                <a:hlinkClick r:id="rId5">
                  <a:extLst>
                    <a:ext uri="{A12FA001-AC4F-418D-AE19-62706E023703}">
                      <ahyp:hlinkClr val="tx"/>
                    </a:ext>
                  </a:extLst>
                </a:hlinkClick>
              </a:rPr>
              <a:t>key to the Olympic Data</a:t>
            </a:r>
            <a:r>
              <a:rPr lang="en" sz="8000"/>
              <a:t>. Clarify your understanding of what data is available. Feel free to do a search on topics that need clarification.</a:t>
            </a:r>
            <a:endParaRPr sz="8000"/>
          </a:p>
          <a:p>
            <a:pPr indent="-355600" lvl="0" marL="457200" rtl="0" algn="l">
              <a:lnSpc>
                <a:spcPct val="115000"/>
              </a:lnSpc>
              <a:spcBef>
                <a:spcPts val="0"/>
              </a:spcBef>
              <a:spcAft>
                <a:spcPts val="0"/>
              </a:spcAft>
              <a:buSzPct val="100000"/>
              <a:buChar char="●"/>
            </a:pPr>
            <a:r>
              <a:rPr lang="en" sz="8000"/>
              <a:t>Brainstorm questions you can ask of the data. Generate questions that </a:t>
            </a:r>
            <a:r>
              <a:rPr lang="en" sz="8000"/>
              <a:t>can</a:t>
            </a:r>
            <a:r>
              <a:rPr lang="en" sz="8000"/>
              <a:t> be asked across the three sports and also questions that you could ask of one sport. Record the questions you generate on a poster </a:t>
            </a:r>
            <a:r>
              <a:rPr lang="en" sz="8000"/>
              <a:t>paper</a:t>
            </a:r>
            <a:r>
              <a:rPr lang="en" sz="8000"/>
              <a:t>.</a:t>
            </a:r>
            <a:endParaRPr sz="8000"/>
          </a:p>
          <a:p>
            <a:pPr indent="0" lvl="0" marL="0" rtl="0" algn="l">
              <a:lnSpc>
                <a:spcPct val="115000"/>
              </a:lnSpc>
              <a:spcBef>
                <a:spcPts val="0"/>
              </a:spcBef>
              <a:spcAft>
                <a:spcPts val="0"/>
              </a:spcAft>
              <a:buNone/>
            </a:pPr>
            <a:r>
              <a:t/>
            </a:r>
            <a:endParaRPr sz="6523"/>
          </a:p>
          <a:p>
            <a:pPr indent="0" lvl="0" marL="0" rtl="0" algn="l">
              <a:lnSpc>
                <a:spcPct val="115000"/>
              </a:lnSpc>
              <a:spcBef>
                <a:spcPts val="0"/>
              </a:spcBef>
              <a:spcAft>
                <a:spcPts val="0"/>
              </a:spcAft>
              <a:buNone/>
            </a:pPr>
            <a:r>
              <a:t/>
            </a:r>
            <a:endParaRPr sz="3590"/>
          </a:p>
          <a:p>
            <a:pPr indent="0" lvl="0" marL="457200" rtl="0" algn="l">
              <a:lnSpc>
                <a:spcPct val="115000"/>
              </a:lnSpc>
              <a:spcBef>
                <a:spcPts val="1200"/>
              </a:spcBef>
              <a:spcAft>
                <a:spcPts val="0"/>
              </a:spcAft>
              <a:buSzPct val="91162"/>
              <a:buNone/>
            </a:pPr>
            <a:r>
              <a:t/>
            </a:r>
            <a:endParaRPr sz="3590"/>
          </a:p>
          <a:p>
            <a:pPr indent="0" lvl="0" marL="0" rtl="0" algn="l">
              <a:lnSpc>
                <a:spcPct val="115000"/>
              </a:lnSpc>
              <a:spcBef>
                <a:spcPts val="1200"/>
              </a:spcBef>
              <a:spcAft>
                <a:spcPts val="0"/>
              </a:spcAft>
              <a:buSzPct val="44525"/>
              <a:buNone/>
            </a:pPr>
            <a:r>
              <a:t/>
            </a:r>
            <a:endParaRPr sz="7350"/>
          </a:p>
          <a:p>
            <a:pPr indent="0" lvl="0" marL="457200" rtl="0" algn="l">
              <a:lnSpc>
                <a:spcPct val="115000"/>
              </a:lnSpc>
              <a:spcBef>
                <a:spcPts val="1200"/>
              </a:spcBef>
              <a:spcAft>
                <a:spcPts val="0"/>
              </a:spcAft>
              <a:buSzPct val="44525"/>
              <a:buNone/>
            </a:pPr>
            <a:r>
              <a:t/>
            </a:r>
            <a:endParaRPr sz="7350"/>
          </a:p>
          <a:p>
            <a:pPr indent="0" lvl="0" marL="0" rtl="0" algn="l">
              <a:lnSpc>
                <a:spcPct val="115000"/>
              </a:lnSpc>
              <a:spcBef>
                <a:spcPts val="1200"/>
              </a:spcBef>
              <a:spcAft>
                <a:spcPts val="0"/>
              </a:spcAft>
              <a:buSzPct val="136362"/>
              <a:buNone/>
            </a:pPr>
            <a:r>
              <a:t/>
            </a:r>
            <a:endParaRPr sz="2400"/>
          </a:p>
          <a:p>
            <a:pPr indent="0" lvl="0" marL="0" rtl="0" algn="l">
              <a:lnSpc>
                <a:spcPct val="115000"/>
              </a:lnSpc>
              <a:spcBef>
                <a:spcPts val="1200"/>
              </a:spcBef>
              <a:spcAft>
                <a:spcPts val="0"/>
              </a:spcAft>
              <a:buSzPct val="181817"/>
              <a:buNone/>
            </a:pPr>
            <a:r>
              <a:t/>
            </a:r>
            <a:endParaRPr/>
          </a:p>
          <a:p>
            <a:pPr indent="0" lvl="0" marL="45720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1200"/>
              </a:spcAft>
              <a:buSzPct val="181817"/>
              <a:buNone/>
            </a:pPr>
            <a:r>
              <a:t/>
            </a:r>
            <a:endParaRPr/>
          </a:p>
        </p:txBody>
      </p:sp>
      <p:sp>
        <p:nvSpPr>
          <p:cNvPr id="131" name="Google Shape;131;p22"/>
          <p:cNvSpPr/>
          <p:nvPr/>
        </p:nvSpPr>
        <p:spPr>
          <a:xfrm>
            <a:off x="7711025" y="341425"/>
            <a:ext cx="965700" cy="893400"/>
          </a:xfrm>
          <a:prstGeom prst="verticalScroll">
            <a:avLst>
              <a:gd fmla="val 12500" name="adj"/>
            </a:avLst>
          </a:prstGeom>
          <a:solidFill>
            <a:srgbClr val="00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S</a:t>
            </a:r>
            <a:endParaRPr b="0" i="0" sz="2700" u="none" cap="none" strike="noStrike">
              <a:solidFill>
                <a:srgbClr val="000000"/>
              </a:solidFill>
              <a:latin typeface="Arial"/>
              <a:ea typeface="Arial"/>
              <a:cs typeface="Arial"/>
              <a:sym typeface="Arial"/>
            </a:endParaRPr>
          </a:p>
        </p:txBody>
      </p:sp>
      <p:sp>
        <p:nvSpPr>
          <p:cNvPr id="132" name="Google Shape;132;p22"/>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62500" lnSpcReduction="10000"/>
          </a:bodyPr>
          <a:lstStyle/>
          <a:p>
            <a:pPr indent="0" lvl="0" marL="0" marR="0" rtl="0" algn="l">
              <a:lnSpc>
                <a:spcPct val="115000"/>
              </a:lnSpc>
              <a:spcBef>
                <a:spcPts val="0"/>
              </a:spcBef>
              <a:spcAft>
                <a:spcPts val="0"/>
              </a:spcAft>
              <a:buClr>
                <a:srgbClr val="000000"/>
              </a:buClr>
              <a:buSzPct val="76000"/>
              <a:buFont typeface="Arial"/>
              <a:buNone/>
            </a:pPr>
            <a:r>
              <a:rPr lang="en" sz="3750">
                <a:latin typeface="Calibri"/>
                <a:ea typeface="Calibri"/>
                <a:cs typeface="Calibri"/>
                <a:sym typeface="Calibri"/>
              </a:rPr>
              <a:t>Exploring Olympic Sports Data</a:t>
            </a:r>
            <a:endParaRPr b="0" i="0" sz="375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3"/>
              <a:buFont typeface="Arial"/>
              <a:buNone/>
            </a:pPr>
            <a:r>
              <a:t/>
            </a:r>
            <a:endParaRPr b="0" i="0" sz="2100" u="none" cap="none" strike="noStrike">
              <a:solidFill>
                <a:srgbClr val="000000"/>
              </a:solidFill>
              <a:latin typeface="Arial"/>
              <a:ea typeface="Arial"/>
              <a:cs typeface="Arial"/>
              <a:sym typeface="Arial"/>
            </a:endParaRPr>
          </a:p>
        </p:txBody>
      </p:sp>
      <p:pic>
        <p:nvPicPr>
          <p:cNvPr id="133" name="Google Shape;133;p22"/>
          <p:cNvPicPr preferRelativeResize="0"/>
          <p:nvPr/>
        </p:nvPicPr>
        <p:blipFill>
          <a:blip r:embed="rId6">
            <a:alphaModFix/>
          </a:blip>
          <a:stretch>
            <a:fillRect/>
          </a:stretch>
        </p:blipFill>
        <p:spPr>
          <a:xfrm>
            <a:off x="4191000" y="4395643"/>
            <a:ext cx="4392100" cy="2329006"/>
          </a:xfrm>
          <a:prstGeom prst="rect">
            <a:avLst/>
          </a:prstGeom>
          <a:noFill/>
          <a:ln>
            <a:noFill/>
          </a:ln>
        </p:spPr>
      </p:pic>
      <p:sp>
        <p:nvSpPr>
          <p:cNvPr id="134" name="Google Shape;134;p22"/>
          <p:cNvSpPr txBox="1"/>
          <p:nvPr/>
        </p:nvSpPr>
        <p:spPr>
          <a:xfrm>
            <a:off x="171850" y="5500625"/>
            <a:ext cx="3671100" cy="116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t>Note: Make sure your questions can be answered with the data given.</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3"/>
          <p:cNvSpPr txBox="1"/>
          <p:nvPr>
            <p:ph idx="1" type="body"/>
          </p:nvPr>
        </p:nvSpPr>
        <p:spPr>
          <a:xfrm>
            <a:off x="311700" y="963525"/>
            <a:ext cx="7761900" cy="30513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641"/>
              <a:buNone/>
            </a:pPr>
            <a:r>
              <a:rPr b="1" lang="en" sz="1795"/>
              <a:t>Analyzing and Interpreting Data</a:t>
            </a:r>
            <a:endParaRPr b="1" sz="1795"/>
          </a:p>
          <a:p>
            <a:pPr indent="0" lvl="0" marL="0" rtl="0" algn="l">
              <a:lnSpc>
                <a:spcPct val="95000"/>
              </a:lnSpc>
              <a:spcBef>
                <a:spcPts val="1200"/>
              </a:spcBef>
              <a:spcAft>
                <a:spcPts val="0"/>
              </a:spcAft>
              <a:buClr>
                <a:schemeClr val="dk1"/>
              </a:buClr>
              <a:buSzPts val="852"/>
              <a:buFont typeface="Arial"/>
              <a:buNone/>
            </a:pPr>
            <a:r>
              <a:rPr lang="en" sz="1595"/>
              <a:t>Ask students to pick one question to explore that can be answered with one sport’s data and another question that can be answered across two or three sports from the brainstormed list.</a:t>
            </a:r>
            <a:endParaRPr sz="1595"/>
          </a:p>
          <a:p>
            <a:pPr indent="0" lvl="0" marL="0" rtl="0" algn="l">
              <a:lnSpc>
                <a:spcPct val="95000"/>
              </a:lnSpc>
              <a:spcBef>
                <a:spcPts val="1200"/>
              </a:spcBef>
              <a:spcAft>
                <a:spcPts val="0"/>
              </a:spcAft>
              <a:buClr>
                <a:schemeClr val="dk1"/>
              </a:buClr>
              <a:buSzPts val="852"/>
              <a:buFont typeface="Arial"/>
              <a:buNone/>
            </a:pPr>
            <a:r>
              <a:rPr lang="en" sz="1595"/>
              <a:t>Let students know that they will be moving into the phases of analyzing and interpreting the data. In this phase, they will create visuals of the data and consider what these visuals communicate about the data. </a:t>
            </a:r>
            <a:endParaRPr sz="1595"/>
          </a:p>
          <a:p>
            <a:pPr indent="0" lvl="0" marL="0" rtl="0" algn="l">
              <a:lnSpc>
                <a:spcPct val="95000"/>
              </a:lnSpc>
              <a:spcBef>
                <a:spcPts val="1200"/>
              </a:spcBef>
              <a:spcAft>
                <a:spcPts val="0"/>
              </a:spcAft>
              <a:buClr>
                <a:schemeClr val="dk1"/>
              </a:buClr>
              <a:buSzPts val="852"/>
              <a:buFont typeface="Arial"/>
              <a:buNone/>
            </a:pPr>
            <a:r>
              <a:rPr lang="en" sz="1595"/>
              <a:t>Give students the link to the data in CODAP. If your students have not used CODAP before there are two tutorials they can work through if they would like to. You can decide if you give those alongside the task or give students some separate time to explore CODAP using the tutorial.</a:t>
            </a:r>
            <a:endParaRPr sz="1595"/>
          </a:p>
          <a:p>
            <a:pPr indent="0" lvl="0" marL="0" rtl="0" algn="l">
              <a:lnSpc>
                <a:spcPct val="95000"/>
              </a:lnSpc>
              <a:spcBef>
                <a:spcPts val="1200"/>
              </a:spcBef>
              <a:spcAft>
                <a:spcPts val="0"/>
              </a:spcAft>
              <a:buClr>
                <a:schemeClr val="dk1"/>
              </a:buClr>
              <a:buSzPts val="852"/>
              <a:buFont typeface="Arial"/>
              <a:buNone/>
            </a:pPr>
            <a:r>
              <a:t/>
            </a:r>
            <a:endParaRPr sz="1595"/>
          </a:p>
          <a:p>
            <a:pPr indent="0" lvl="0" marL="0" rtl="0" algn="l">
              <a:lnSpc>
                <a:spcPct val="95000"/>
              </a:lnSpc>
              <a:spcBef>
                <a:spcPts val="1200"/>
              </a:spcBef>
              <a:spcAft>
                <a:spcPts val="0"/>
              </a:spcAft>
              <a:buClr>
                <a:schemeClr val="dk1"/>
              </a:buClr>
              <a:buSzPts val="852"/>
              <a:buFont typeface="Arial"/>
              <a:buNone/>
            </a:pPr>
            <a:r>
              <a:t/>
            </a:r>
            <a:endParaRPr sz="1595"/>
          </a:p>
          <a:p>
            <a:pPr indent="0" lvl="0" marL="0" rtl="0" algn="l">
              <a:lnSpc>
                <a:spcPct val="95000"/>
              </a:lnSpc>
              <a:spcBef>
                <a:spcPts val="1200"/>
              </a:spcBef>
              <a:spcAft>
                <a:spcPts val="1200"/>
              </a:spcAft>
              <a:buClr>
                <a:schemeClr val="dk1"/>
              </a:buClr>
              <a:buSzPts val="852"/>
              <a:buFont typeface="Arial"/>
              <a:buNone/>
            </a:pPr>
            <a:r>
              <a:t/>
            </a:r>
            <a:endParaRPr sz="1595"/>
          </a:p>
        </p:txBody>
      </p:sp>
      <p:sp>
        <p:nvSpPr>
          <p:cNvPr id="140" name="Google Shape;140;p23"/>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T</a:t>
            </a:r>
            <a:endParaRPr b="0" i="0" sz="2700" u="none" cap="none" strike="noStrike">
              <a:solidFill>
                <a:srgbClr val="000000"/>
              </a:solidFill>
              <a:latin typeface="Arial"/>
              <a:ea typeface="Arial"/>
              <a:cs typeface="Arial"/>
              <a:sym typeface="Arial"/>
            </a:endParaRPr>
          </a:p>
        </p:txBody>
      </p:sp>
      <p:sp>
        <p:nvSpPr>
          <p:cNvPr id="141" name="Google Shape;141;p23"/>
          <p:cNvSpPr txBox="1"/>
          <p:nvPr/>
        </p:nvSpPr>
        <p:spPr>
          <a:xfrm>
            <a:off x="311700" y="189500"/>
            <a:ext cx="7296300" cy="7635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2850"/>
              <a:buFont typeface="Arial"/>
              <a:buNone/>
            </a:pPr>
            <a:r>
              <a:rPr lang="en" sz="2300">
                <a:solidFill>
                  <a:schemeClr val="dk1"/>
                </a:solidFill>
                <a:latin typeface="Calibri"/>
                <a:ea typeface="Calibri"/>
                <a:cs typeface="Calibri"/>
                <a:sym typeface="Calibri"/>
              </a:rPr>
              <a:t>Exploring Olympic Sports Data</a:t>
            </a:r>
            <a:endParaRPr b="0" i="0" sz="2300" u="none" cap="none" strike="noStrike">
              <a:solidFill>
                <a:srgbClr val="000000"/>
              </a:solidFill>
              <a:latin typeface="Arial"/>
              <a:ea typeface="Arial"/>
              <a:cs typeface="Arial"/>
              <a:sym typeface="Arial"/>
            </a:endParaRPr>
          </a:p>
        </p:txBody>
      </p:sp>
      <p:pic>
        <p:nvPicPr>
          <p:cNvPr id="142" name="Google Shape;142;p23"/>
          <p:cNvPicPr preferRelativeResize="0"/>
          <p:nvPr/>
        </p:nvPicPr>
        <p:blipFill>
          <a:blip r:embed="rId3">
            <a:alphaModFix/>
          </a:blip>
          <a:stretch>
            <a:fillRect/>
          </a:stretch>
        </p:blipFill>
        <p:spPr>
          <a:xfrm>
            <a:off x="4497825" y="4009401"/>
            <a:ext cx="4453750" cy="2361700"/>
          </a:xfrm>
          <a:prstGeom prst="rect">
            <a:avLst/>
          </a:prstGeom>
          <a:noFill/>
          <a:ln>
            <a:noFill/>
          </a:ln>
        </p:spPr>
      </p:pic>
      <p:sp>
        <p:nvSpPr>
          <p:cNvPr id="143" name="Google Shape;143;p23"/>
          <p:cNvSpPr txBox="1"/>
          <p:nvPr/>
        </p:nvSpPr>
        <p:spPr>
          <a:xfrm>
            <a:off x="311700" y="4096750"/>
            <a:ext cx="3984300" cy="21870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1200"/>
              </a:spcBef>
              <a:spcAft>
                <a:spcPts val="0"/>
              </a:spcAft>
              <a:buNone/>
            </a:pPr>
            <a:r>
              <a:rPr lang="en" sz="1595">
                <a:solidFill>
                  <a:schemeClr val="dk2"/>
                </a:solidFill>
              </a:rPr>
              <a:t>As students work on the task and create graphs of the data they may decide to change their </a:t>
            </a:r>
            <a:r>
              <a:rPr lang="en" sz="1595">
                <a:solidFill>
                  <a:schemeClr val="dk2"/>
                </a:solidFill>
              </a:rPr>
              <a:t>question</a:t>
            </a:r>
            <a:r>
              <a:rPr lang="en" sz="1595">
                <a:solidFill>
                  <a:schemeClr val="dk2"/>
                </a:solidFill>
              </a:rPr>
              <a:t>. Let students know that this is part of the iterative nature of the data science process.</a:t>
            </a:r>
            <a:endParaRPr sz="1595">
              <a:solidFill>
                <a:schemeClr val="dk2"/>
              </a:solidFill>
            </a:endParaRPr>
          </a:p>
          <a:p>
            <a:pPr indent="0" lvl="0" marL="0" rtl="0" algn="l">
              <a:lnSpc>
                <a:spcPct val="95000"/>
              </a:lnSpc>
              <a:spcBef>
                <a:spcPts val="1200"/>
              </a:spcBef>
              <a:spcAft>
                <a:spcPts val="1200"/>
              </a:spcAft>
              <a:buNone/>
            </a:pPr>
            <a:r>
              <a:rPr lang="en" sz="1595">
                <a:solidFill>
                  <a:schemeClr val="dk2"/>
                </a:solidFill>
              </a:rPr>
              <a:t>Have students share their questions, graphs, and interpretations on a class set of google slides.</a:t>
            </a:r>
            <a:endParaRPr sz="1595">
              <a:solidFill>
                <a:schemeClr val="dk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4"/>
          <p:cNvSpPr txBox="1"/>
          <p:nvPr>
            <p:ph idx="1" type="body"/>
          </p:nvPr>
        </p:nvSpPr>
        <p:spPr>
          <a:xfrm>
            <a:off x="69850" y="1361850"/>
            <a:ext cx="8736600" cy="2431200"/>
          </a:xfrm>
          <a:prstGeom prst="rect">
            <a:avLst/>
          </a:prstGeom>
          <a:noFill/>
          <a:ln>
            <a:noFill/>
          </a:ln>
        </p:spPr>
        <p:txBody>
          <a:bodyPr anchorCtr="0" anchor="t" bIns="91425" lIns="91425" spcFirstLastPara="1" rIns="91425" wrap="square" tIns="91425">
            <a:normAutofit fontScale="25000" lnSpcReduction="20000"/>
          </a:bodyPr>
          <a:lstStyle/>
          <a:p>
            <a:pPr indent="0" lvl="0" marL="0" rtl="0" algn="l">
              <a:lnSpc>
                <a:spcPct val="115000"/>
              </a:lnSpc>
              <a:spcBef>
                <a:spcPts val="0"/>
              </a:spcBef>
              <a:spcAft>
                <a:spcPts val="0"/>
              </a:spcAft>
              <a:buSzPct val="35128"/>
              <a:buNone/>
            </a:pPr>
            <a:r>
              <a:rPr b="1" lang="en" sz="9316"/>
              <a:t>Analyzing and Interpreting Data</a:t>
            </a:r>
            <a:br>
              <a:rPr b="1" lang="en" sz="9316"/>
            </a:br>
            <a:br>
              <a:rPr b="1" lang="en" sz="6116"/>
            </a:br>
            <a:r>
              <a:rPr lang="en" sz="8516"/>
              <a:t>As a group:</a:t>
            </a:r>
            <a:endParaRPr sz="7650"/>
          </a:p>
          <a:p>
            <a:pPr indent="-355600" lvl="0" marL="457200" rtl="0" algn="l">
              <a:lnSpc>
                <a:spcPct val="115000"/>
              </a:lnSpc>
              <a:spcBef>
                <a:spcPts val="0"/>
              </a:spcBef>
              <a:spcAft>
                <a:spcPts val="0"/>
              </a:spcAft>
              <a:buSzPct val="100000"/>
              <a:buChar char="●"/>
            </a:pPr>
            <a:r>
              <a:rPr lang="en" sz="8000"/>
              <a:t>Decide as a group which two questions you would like to explore: one from one sport and one across 2-3 sports.</a:t>
            </a:r>
            <a:endParaRPr sz="8000"/>
          </a:p>
          <a:p>
            <a:pPr indent="-355600" lvl="0" marL="457200" rtl="0" algn="l">
              <a:lnSpc>
                <a:spcPct val="115000"/>
              </a:lnSpc>
              <a:spcBef>
                <a:spcPts val="0"/>
              </a:spcBef>
              <a:spcAft>
                <a:spcPts val="0"/>
              </a:spcAft>
              <a:buSzPct val="100000"/>
              <a:buChar char="●"/>
            </a:pPr>
            <a:r>
              <a:rPr lang="en" sz="8000"/>
              <a:t>Create visuals </a:t>
            </a:r>
            <a:r>
              <a:rPr lang="en" sz="8000"/>
              <a:t>of the data using CODAP. What story do the visuals tell?</a:t>
            </a:r>
            <a:endParaRPr sz="8000"/>
          </a:p>
          <a:p>
            <a:pPr indent="-355600" lvl="1" marL="914400" rtl="0" algn="l">
              <a:lnSpc>
                <a:spcPct val="115000"/>
              </a:lnSpc>
              <a:spcBef>
                <a:spcPts val="0"/>
              </a:spcBef>
              <a:spcAft>
                <a:spcPts val="0"/>
              </a:spcAft>
              <a:buSzPct val="100000"/>
              <a:buChar char="○"/>
            </a:pPr>
            <a:r>
              <a:rPr lang="en" sz="8000"/>
              <a:t>As you are exploring, you may decide you may want to ask a different question of the data</a:t>
            </a:r>
            <a:endParaRPr sz="8000"/>
          </a:p>
          <a:p>
            <a:pPr indent="-355600" lvl="0" marL="457200" rtl="0" algn="l">
              <a:lnSpc>
                <a:spcPct val="115000"/>
              </a:lnSpc>
              <a:spcBef>
                <a:spcPts val="0"/>
              </a:spcBef>
              <a:spcAft>
                <a:spcPts val="0"/>
              </a:spcAft>
              <a:buSzPct val="100000"/>
              <a:buChar char="●"/>
            </a:pPr>
            <a:r>
              <a:rPr lang="en" sz="8000"/>
              <a:t>Add your questions, visuals, and interpretation to a slide in a class slideshow.</a:t>
            </a:r>
            <a:endParaRPr sz="8000"/>
          </a:p>
          <a:p>
            <a:pPr indent="0" lvl="0" marL="0" rtl="0" algn="l">
              <a:lnSpc>
                <a:spcPct val="115000"/>
              </a:lnSpc>
              <a:spcBef>
                <a:spcPts val="0"/>
              </a:spcBef>
              <a:spcAft>
                <a:spcPts val="0"/>
              </a:spcAft>
              <a:buNone/>
            </a:pPr>
            <a:r>
              <a:t/>
            </a:r>
            <a:endParaRPr sz="6523"/>
          </a:p>
          <a:p>
            <a:pPr indent="0" lvl="0" marL="0" rtl="0" algn="l">
              <a:lnSpc>
                <a:spcPct val="115000"/>
              </a:lnSpc>
              <a:spcBef>
                <a:spcPts val="0"/>
              </a:spcBef>
              <a:spcAft>
                <a:spcPts val="0"/>
              </a:spcAft>
              <a:buNone/>
            </a:pPr>
            <a:r>
              <a:t/>
            </a:r>
            <a:endParaRPr sz="3590"/>
          </a:p>
          <a:p>
            <a:pPr indent="0" lvl="0" marL="457200" rtl="0" algn="l">
              <a:lnSpc>
                <a:spcPct val="115000"/>
              </a:lnSpc>
              <a:spcBef>
                <a:spcPts val="1200"/>
              </a:spcBef>
              <a:spcAft>
                <a:spcPts val="0"/>
              </a:spcAft>
              <a:buSzPct val="91162"/>
              <a:buNone/>
            </a:pPr>
            <a:r>
              <a:t/>
            </a:r>
            <a:endParaRPr sz="3590"/>
          </a:p>
          <a:p>
            <a:pPr indent="0" lvl="0" marL="0" rtl="0" algn="l">
              <a:lnSpc>
                <a:spcPct val="115000"/>
              </a:lnSpc>
              <a:spcBef>
                <a:spcPts val="1200"/>
              </a:spcBef>
              <a:spcAft>
                <a:spcPts val="0"/>
              </a:spcAft>
              <a:buSzPct val="44525"/>
              <a:buNone/>
            </a:pPr>
            <a:r>
              <a:t/>
            </a:r>
            <a:endParaRPr sz="7350"/>
          </a:p>
          <a:p>
            <a:pPr indent="0" lvl="0" marL="457200" rtl="0" algn="l">
              <a:lnSpc>
                <a:spcPct val="115000"/>
              </a:lnSpc>
              <a:spcBef>
                <a:spcPts val="1200"/>
              </a:spcBef>
              <a:spcAft>
                <a:spcPts val="0"/>
              </a:spcAft>
              <a:buSzPct val="44525"/>
              <a:buNone/>
            </a:pPr>
            <a:r>
              <a:t/>
            </a:r>
            <a:endParaRPr sz="7350"/>
          </a:p>
          <a:p>
            <a:pPr indent="0" lvl="0" marL="0" rtl="0" algn="l">
              <a:lnSpc>
                <a:spcPct val="115000"/>
              </a:lnSpc>
              <a:spcBef>
                <a:spcPts val="1200"/>
              </a:spcBef>
              <a:spcAft>
                <a:spcPts val="0"/>
              </a:spcAft>
              <a:buSzPct val="136362"/>
              <a:buNone/>
            </a:pPr>
            <a:r>
              <a:t/>
            </a:r>
            <a:endParaRPr sz="2400"/>
          </a:p>
          <a:p>
            <a:pPr indent="0" lvl="0" marL="0" rtl="0" algn="l">
              <a:lnSpc>
                <a:spcPct val="115000"/>
              </a:lnSpc>
              <a:spcBef>
                <a:spcPts val="1200"/>
              </a:spcBef>
              <a:spcAft>
                <a:spcPts val="0"/>
              </a:spcAft>
              <a:buSzPct val="181817"/>
              <a:buNone/>
            </a:pPr>
            <a:r>
              <a:t/>
            </a:r>
            <a:endParaRPr/>
          </a:p>
          <a:p>
            <a:pPr indent="0" lvl="0" marL="45720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0"/>
              </a:spcAft>
              <a:buSzPct val="181817"/>
              <a:buNone/>
            </a:pPr>
            <a:r>
              <a:t/>
            </a:r>
            <a:endParaRPr/>
          </a:p>
          <a:p>
            <a:pPr indent="0" lvl="0" marL="0" rtl="0" algn="l">
              <a:lnSpc>
                <a:spcPct val="115000"/>
              </a:lnSpc>
              <a:spcBef>
                <a:spcPts val="1200"/>
              </a:spcBef>
              <a:spcAft>
                <a:spcPts val="1200"/>
              </a:spcAft>
              <a:buSzPct val="181817"/>
              <a:buNone/>
            </a:pPr>
            <a:r>
              <a:t/>
            </a:r>
            <a:endParaRPr/>
          </a:p>
        </p:txBody>
      </p:sp>
      <p:sp>
        <p:nvSpPr>
          <p:cNvPr id="149" name="Google Shape;149;p24"/>
          <p:cNvSpPr/>
          <p:nvPr/>
        </p:nvSpPr>
        <p:spPr>
          <a:xfrm>
            <a:off x="7711025" y="341425"/>
            <a:ext cx="965700" cy="893400"/>
          </a:xfrm>
          <a:prstGeom prst="verticalScroll">
            <a:avLst>
              <a:gd fmla="val 12500" name="adj"/>
            </a:avLst>
          </a:prstGeom>
          <a:solidFill>
            <a:srgbClr val="00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S</a:t>
            </a:r>
            <a:endParaRPr b="0" i="0" sz="2700" u="none" cap="none" strike="noStrike">
              <a:solidFill>
                <a:srgbClr val="000000"/>
              </a:solidFill>
              <a:latin typeface="Arial"/>
              <a:ea typeface="Arial"/>
              <a:cs typeface="Arial"/>
              <a:sym typeface="Arial"/>
            </a:endParaRPr>
          </a:p>
        </p:txBody>
      </p:sp>
      <p:sp>
        <p:nvSpPr>
          <p:cNvPr id="150" name="Google Shape;150;p24"/>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55000" lnSpcReduction="20000"/>
          </a:bodyPr>
          <a:lstStyle/>
          <a:p>
            <a:pPr indent="0" lvl="0" marL="0" rtl="0" algn="l">
              <a:lnSpc>
                <a:spcPct val="115000"/>
              </a:lnSpc>
              <a:spcBef>
                <a:spcPts val="0"/>
              </a:spcBef>
              <a:spcAft>
                <a:spcPts val="0"/>
              </a:spcAft>
              <a:buClr>
                <a:schemeClr val="dk1"/>
              </a:buClr>
              <a:buSzPct val="59375"/>
              <a:buFont typeface="Arial"/>
              <a:buNone/>
            </a:pPr>
            <a:r>
              <a:rPr lang="en" sz="4800">
                <a:solidFill>
                  <a:schemeClr val="dk1"/>
                </a:solidFill>
                <a:latin typeface="Calibri"/>
                <a:ea typeface="Calibri"/>
                <a:cs typeface="Calibri"/>
                <a:sym typeface="Calibri"/>
              </a:rPr>
              <a:t>Exploring Olympic Sports Data</a:t>
            </a:r>
            <a:endParaRPr b="0" i="0" sz="480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3"/>
              <a:buFont typeface="Arial"/>
              <a:buNone/>
            </a:pPr>
            <a:r>
              <a:t/>
            </a:r>
            <a:endParaRPr b="0" i="0" sz="2100" u="none" cap="none" strike="noStrike">
              <a:solidFill>
                <a:srgbClr val="000000"/>
              </a:solidFill>
              <a:latin typeface="Arial"/>
              <a:ea typeface="Arial"/>
              <a:cs typeface="Arial"/>
              <a:sym typeface="Arial"/>
            </a:endParaRPr>
          </a:p>
        </p:txBody>
      </p:sp>
      <p:pic>
        <p:nvPicPr>
          <p:cNvPr id="151" name="Google Shape;151;p24"/>
          <p:cNvPicPr preferRelativeResize="0"/>
          <p:nvPr/>
        </p:nvPicPr>
        <p:blipFill>
          <a:blip r:embed="rId3">
            <a:alphaModFix/>
          </a:blip>
          <a:stretch>
            <a:fillRect/>
          </a:stretch>
        </p:blipFill>
        <p:spPr>
          <a:xfrm>
            <a:off x="4177875" y="4186650"/>
            <a:ext cx="4786227" cy="2538001"/>
          </a:xfrm>
          <a:prstGeom prst="rect">
            <a:avLst/>
          </a:prstGeom>
          <a:noFill/>
          <a:ln>
            <a:noFill/>
          </a:ln>
        </p:spPr>
      </p:pic>
      <p:sp>
        <p:nvSpPr>
          <p:cNvPr id="152" name="Google Shape;152;p24"/>
          <p:cNvSpPr txBox="1"/>
          <p:nvPr/>
        </p:nvSpPr>
        <p:spPr>
          <a:xfrm>
            <a:off x="171850" y="4532600"/>
            <a:ext cx="3671100" cy="190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t>CODAP Tutorials:</a:t>
            </a:r>
            <a:endParaRPr sz="2000"/>
          </a:p>
          <a:p>
            <a:pPr indent="-339725" lvl="0" marL="457200" rtl="0" algn="l">
              <a:spcBef>
                <a:spcPts val="0"/>
              </a:spcBef>
              <a:spcAft>
                <a:spcPts val="0"/>
              </a:spcAft>
              <a:buClr>
                <a:schemeClr val="dk1"/>
              </a:buClr>
              <a:buSzPts val="1750"/>
              <a:buChar char="●"/>
            </a:pPr>
            <a:r>
              <a:rPr lang="en" sz="1750">
                <a:solidFill>
                  <a:srgbClr val="666666"/>
                </a:solidFill>
              </a:rPr>
              <a:t>Getting started with CODAP, Part 1:</a:t>
            </a:r>
            <a:r>
              <a:rPr lang="en" sz="1750">
                <a:solidFill>
                  <a:schemeClr val="dk1"/>
                </a:solidFill>
              </a:rPr>
              <a:t> </a:t>
            </a:r>
            <a:r>
              <a:rPr lang="en" sz="1750" u="sng">
                <a:solidFill>
                  <a:srgbClr val="1155CC"/>
                </a:solidFill>
                <a:hlinkClick r:id="rId4">
                  <a:extLst>
                    <a:ext uri="{A12FA001-AC4F-418D-AE19-62706E023703}">
                      <ahyp:hlinkClr val="tx"/>
                    </a:ext>
                  </a:extLst>
                </a:hlinkClick>
              </a:rPr>
              <a:t>Plotting Two Variables</a:t>
            </a:r>
            <a:r>
              <a:rPr lang="en" sz="1750">
                <a:solidFill>
                  <a:schemeClr val="dk1"/>
                </a:solidFill>
              </a:rPr>
              <a:t> </a:t>
            </a:r>
            <a:endParaRPr sz="1750">
              <a:solidFill>
                <a:schemeClr val="dk1"/>
              </a:solidFill>
              <a:highlight>
                <a:srgbClr val="FFFFFF"/>
              </a:highlight>
            </a:endParaRPr>
          </a:p>
          <a:p>
            <a:pPr indent="-339725" lvl="0" marL="457200" rtl="0" algn="l">
              <a:lnSpc>
                <a:spcPct val="115000"/>
              </a:lnSpc>
              <a:spcBef>
                <a:spcPts val="0"/>
              </a:spcBef>
              <a:spcAft>
                <a:spcPts val="0"/>
              </a:spcAft>
              <a:buClr>
                <a:schemeClr val="dk1"/>
              </a:buClr>
              <a:buSzPts val="1750"/>
              <a:buChar char="●"/>
            </a:pPr>
            <a:r>
              <a:rPr lang="en" sz="1750">
                <a:solidFill>
                  <a:srgbClr val="666666"/>
                </a:solidFill>
                <a:highlight>
                  <a:srgbClr val="FFFFFF"/>
                </a:highlight>
              </a:rPr>
              <a:t>Getting started with CODAP, Part 2:</a:t>
            </a:r>
            <a:r>
              <a:rPr lang="en" sz="1750">
                <a:solidFill>
                  <a:schemeClr val="dk1"/>
                </a:solidFill>
                <a:highlight>
                  <a:srgbClr val="FFFFFF"/>
                </a:highlight>
              </a:rPr>
              <a:t> </a:t>
            </a:r>
            <a:r>
              <a:rPr lang="en" sz="1750" u="sng">
                <a:solidFill>
                  <a:srgbClr val="1155CC"/>
                </a:solidFill>
                <a:hlinkClick r:id="rId5">
                  <a:extLst>
                    <a:ext uri="{A12FA001-AC4F-418D-AE19-62706E023703}">
                      <ahyp:hlinkClr val="tx"/>
                    </a:ext>
                  </a:extLst>
                </a:hlinkClick>
              </a:rPr>
              <a:t>More Advanced Features</a:t>
            </a: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5"/>
          <p:cNvSpPr txBox="1"/>
          <p:nvPr>
            <p:ph idx="1" type="body"/>
          </p:nvPr>
        </p:nvSpPr>
        <p:spPr>
          <a:xfrm>
            <a:off x="311700" y="963525"/>
            <a:ext cx="7761900" cy="30513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641"/>
              <a:buNone/>
            </a:pPr>
            <a:r>
              <a:rPr b="1" lang="en" sz="1995"/>
              <a:t>Gallery Walk</a:t>
            </a:r>
            <a:endParaRPr b="1" sz="1995"/>
          </a:p>
          <a:p>
            <a:pPr indent="0" lvl="0" marL="0" rtl="0" algn="l">
              <a:lnSpc>
                <a:spcPct val="95000"/>
              </a:lnSpc>
              <a:spcBef>
                <a:spcPts val="1200"/>
              </a:spcBef>
              <a:spcAft>
                <a:spcPts val="0"/>
              </a:spcAft>
              <a:buClr>
                <a:schemeClr val="dk1"/>
              </a:buClr>
              <a:buSzPts val="852"/>
              <a:buFont typeface="Arial"/>
              <a:buNone/>
            </a:pPr>
            <a:r>
              <a:rPr lang="en" sz="1795"/>
              <a:t>Give groups time to look at other groups slides. Ask them to consider the following </a:t>
            </a:r>
            <a:r>
              <a:rPr lang="en" sz="1795"/>
              <a:t>questions:</a:t>
            </a:r>
            <a:endParaRPr sz="1795"/>
          </a:p>
          <a:p>
            <a:pPr indent="-342582" lvl="0" marL="457200" rtl="0" algn="l">
              <a:lnSpc>
                <a:spcPct val="95000"/>
              </a:lnSpc>
              <a:spcBef>
                <a:spcPts val="1200"/>
              </a:spcBef>
              <a:spcAft>
                <a:spcPts val="0"/>
              </a:spcAft>
              <a:buSzPts val="1795"/>
              <a:buChar char="●"/>
            </a:pPr>
            <a:r>
              <a:rPr lang="en" sz="1795"/>
              <a:t>What questions did the other groups explore?</a:t>
            </a:r>
            <a:endParaRPr sz="1795"/>
          </a:p>
          <a:p>
            <a:pPr indent="-342582" lvl="0" marL="457200" rtl="0" algn="l">
              <a:lnSpc>
                <a:spcPct val="95000"/>
              </a:lnSpc>
              <a:spcBef>
                <a:spcPts val="0"/>
              </a:spcBef>
              <a:spcAft>
                <a:spcPts val="0"/>
              </a:spcAft>
              <a:buSzPts val="1795"/>
              <a:buChar char="●"/>
            </a:pPr>
            <a:r>
              <a:rPr lang="en" sz="1795"/>
              <a:t>What were their findings?</a:t>
            </a:r>
            <a:endParaRPr sz="1795"/>
          </a:p>
          <a:p>
            <a:pPr indent="-342582" lvl="0" marL="457200" rtl="0" algn="l">
              <a:lnSpc>
                <a:spcPct val="95000"/>
              </a:lnSpc>
              <a:spcBef>
                <a:spcPts val="0"/>
              </a:spcBef>
              <a:spcAft>
                <a:spcPts val="0"/>
              </a:spcAft>
              <a:buSzPts val="1795"/>
              <a:buChar char="●"/>
            </a:pPr>
            <a:r>
              <a:rPr lang="en" sz="1795"/>
              <a:t>How are their findings supported by their visuals?</a:t>
            </a:r>
            <a:endParaRPr sz="1795"/>
          </a:p>
          <a:p>
            <a:pPr indent="-342582" lvl="0" marL="457200" rtl="0" algn="l">
              <a:lnSpc>
                <a:spcPct val="95000"/>
              </a:lnSpc>
              <a:spcBef>
                <a:spcPts val="0"/>
              </a:spcBef>
              <a:spcAft>
                <a:spcPts val="0"/>
              </a:spcAft>
              <a:buSzPts val="1795"/>
              <a:buChar char="●"/>
            </a:pPr>
            <a:r>
              <a:rPr lang="en" sz="1795"/>
              <a:t>How were they similar or different from your findings?</a:t>
            </a:r>
            <a:endParaRPr sz="1795"/>
          </a:p>
          <a:p>
            <a:pPr indent="-342582" lvl="0" marL="457200" rtl="0" algn="l">
              <a:lnSpc>
                <a:spcPct val="95000"/>
              </a:lnSpc>
              <a:spcBef>
                <a:spcPts val="0"/>
              </a:spcBef>
              <a:spcAft>
                <a:spcPts val="0"/>
              </a:spcAft>
              <a:buSzPts val="1795"/>
              <a:buChar char="●"/>
            </a:pPr>
            <a:r>
              <a:rPr lang="en" sz="1795"/>
              <a:t>What would you like to explore further?</a:t>
            </a:r>
            <a:endParaRPr sz="1795"/>
          </a:p>
        </p:txBody>
      </p:sp>
      <p:sp>
        <p:nvSpPr>
          <p:cNvPr id="158" name="Google Shape;158;p25"/>
          <p:cNvSpPr/>
          <p:nvPr/>
        </p:nvSpPr>
        <p:spPr>
          <a:xfrm>
            <a:off x="7661100" y="189500"/>
            <a:ext cx="965700" cy="893700"/>
          </a:xfrm>
          <a:prstGeom prst="verticalScroll">
            <a:avLst>
              <a:gd fmla="val 125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T</a:t>
            </a:r>
            <a:endParaRPr b="0" i="0" sz="2700" u="none" cap="none" strike="noStrike">
              <a:solidFill>
                <a:srgbClr val="000000"/>
              </a:solidFill>
              <a:latin typeface="Arial"/>
              <a:ea typeface="Arial"/>
              <a:cs typeface="Arial"/>
              <a:sym typeface="Arial"/>
            </a:endParaRPr>
          </a:p>
        </p:txBody>
      </p:sp>
      <p:sp>
        <p:nvSpPr>
          <p:cNvPr id="159" name="Google Shape;159;p25"/>
          <p:cNvSpPr txBox="1"/>
          <p:nvPr/>
        </p:nvSpPr>
        <p:spPr>
          <a:xfrm>
            <a:off x="311700" y="189500"/>
            <a:ext cx="7296300" cy="7635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2850"/>
              <a:buFont typeface="Arial"/>
              <a:buNone/>
            </a:pPr>
            <a:r>
              <a:rPr lang="en" sz="2300">
                <a:solidFill>
                  <a:schemeClr val="dk1"/>
                </a:solidFill>
                <a:latin typeface="Calibri"/>
                <a:ea typeface="Calibri"/>
                <a:cs typeface="Calibri"/>
                <a:sym typeface="Calibri"/>
              </a:rPr>
              <a:t>Exploring Olympic Sports Data</a:t>
            </a:r>
            <a:endParaRPr b="0" i="0" sz="2300" u="none" cap="none" strike="noStrike">
              <a:solidFill>
                <a:srgbClr val="000000"/>
              </a:solidFill>
              <a:latin typeface="Arial"/>
              <a:ea typeface="Arial"/>
              <a:cs typeface="Arial"/>
              <a:sym typeface="Arial"/>
            </a:endParaRPr>
          </a:p>
        </p:txBody>
      </p:sp>
      <p:pic>
        <p:nvPicPr>
          <p:cNvPr id="160" name="Google Shape;160;p25"/>
          <p:cNvPicPr preferRelativeResize="0"/>
          <p:nvPr/>
        </p:nvPicPr>
        <p:blipFill>
          <a:blip r:embed="rId3">
            <a:alphaModFix/>
          </a:blip>
          <a:stretch>
            <a:fillRect/>
          </a:stretch>
        </p:blipFill>
        <p:spPr>
          <a:xfrm>
            <a:off x="4662875" y="4080151"/>
            <a:ext cx="4453750" cy="2361700"/>
          </a:xfrm>
          <a:prstGeom prst="rect">
            <a:avLst/>
          </a:prstGeom>
          <a:noFill/>
          <a:ln>
            <a:noFill/>
          </a:ln>
        </p:spPr>
      </p:pic>
      <p:sp>
        <p:nvSpPr>
          <p:cNvPr id="161" name="Google Shape;161;p25"/>
          <p:cNvSpPr txBox="1"/>
          <p:nvPr/>
        </p:nvSpPr>
        <p:spPr>
          <a:xfrm>
            <a:off x="406175" y="3672150"/>
            <a:ext cx="4256700" cy="26115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1200"/>
              </a:spcBef>
              <a:spcAft>
                <a:spcPts val="0"/>
              </a:spcAft>
              <a:buNone/>
            </a:pPr>
            <a:r>
              <a:rPr lang="en" sz="1795">
                <a:solidFill>
                  <a:schemeClr val="dk2"/>
                </a:solidFill>
              </a:rPr>
              <a:t>Debrief their findings as a whole class. Consider asking your students:</a:t>
            </a:r>
            <a:endParaRPr sz="1795">
              <a:solidFill>
                <a:schemeClr val="dk2"/>
              </a:solidFill>
            </a:endParaRPr>
          </a:p>
          <a:p>
            <a:pPr indent="-342582" lvl="0" marL="457200" rtl="0" algn="l">
              <a:lnSpc>
                <a:spcPct val="95000"/>
              </a:lnSpc>
              <a:spcBef>
                <a:spcPts val="1200"/>
              </a:spcBef>
              <a:spcAft>
                <a:spcPts val="0"/>
              </a:spcAft>
              <a:buClr>
                <a:schemeClr val="dk2"/>
              </a:buClr>
              <a:buSzPts val="1795"/>
              <a:buChar char="●"/>
            </a:pPr>
            <a:r>
              <a:rPr lang="en" sz="1795">
                <a:solidFill>
                  <a:schemeClr val="dk2"/>
                </a:solidFill>
              </a:rPr>
              <a:t>What did you discover as you explored this data?</a:t>
            </a:r>
            <a:endParaRPr sz="1795">
              <a:solidFill>
                <a:schemeClr val="dk2"/>
              </a:solidFill>
            </a:endParaRPr>
          </a:p>
          <a:p>
            <a:pPr indent="-342582" lvl="0" marL="457200" rtl="0" algn="l">
              <a:lnSpc>
                <a:spcPct val="95000"/>
              </a:lnSpc>
              <a:spcBef>
                <a:spcPts val="0"/>
              </a:spcBef>
              <a:spcAft>
                <a:spcPts val="0"/>
              </a:spcAft>
              <a:buClr>
                <a:schemeClr val="dk2"/>
              </a:buClr>
              <a:buSzPts val="1795"/>
              <a:buChar char="●"/>
            </a:pPr>
            <a:r>
              <a:rPr lang="en" sz="1795">
                <a:solidFill>
                  <a:schemeClr val="dk2"/>
                </a:solidFill>
              </a:rPr>
              <a:t>What did this make you want to explore further?</a:t>
            </a:r>
            <a:endParaRPr sz="1795">
              <a:solidFill>
                <a:schemeClr val="dk2"/>
              </a:solidFill>
            </a:endParaRPr>
          </a:p>
          <a:p>
            <a:pPr indent="-342582" lvl="0" marL="457200" rtl="0" algn="l">
              <a:lnSpc>
                <a:spcPct val="95000"/>
              </a:lnSpc>
              <a:spcBef>
                <a:spcPts val="0"/>
              </a:spcBef>
              <a:spcAft>
                <a:spcPts val="0"/>
              </a:spcAft>
              <a:buClr>
                <a:schemeClr val="dk2"/>
              </a:buClr>
              <a:buSzPts val="1795"/>
              <a:buChar char="●"/>
            </a:pPr>
            <a:r>
              <a:rPr lang="en" sz="1795">
                <a:solidFill>
                  <a:schemeClr val="dk2"/>
                </a:solidFill>
              </a:rPr>
              <a:t>Were there </a:t>
            </a:r>
            <a:r>
              <a:rPr lang="en" sz="1795">
                <a:solidFill>
                  <a:schemeClr val="dk2"/>
                </a:solidFill>
              </a:rPr>
              <a:t>questions</a:t>
            </a:r>
            <a:r>
              <a:rPr lang="en" sz="1795">
                <a:solidFill>
                  <a:schemeClr val="dk2"/>
                </a:solidFill>
              </a:rPr>
              <a:t> you had that couldn’t be answered by this data?</a:t>
            </a:r>
            <a:endParaRPr sz="1795">
              <a:solidFill>
                <a:schemeClr val="dk2"/>
              </a:solidFill>
            </a:endParaRPr>
          </a:p>
          <a:p>
            <a:pPr indent="-342582" lvl="0" marL="457200" rtl="0" algn="l">
              <a:lnSpc>
                <a:spcPct val="95000"/>
              </a:lnSpc>
              <a:spcBef>
                <a:spcPts val="0"/>
              </a:spcBef>
              <a:spcAft>
                <a:spcPts val="0"/>
              </a:spcAft>
              <a:buClr>
                <a:schemeClr val="dk2"/>
              </a:buClr>
              <a:buSzPts val="1795"/>
              <a:buChar char="●"/>
            </a:pPr>
            <a:r>
              <a:rPr lang="en" sz="1795">
                <a:solidFill>
                  <a:schemeClr val="dk2"/>
                </a:solidFill>
              </a:rPr>
              <a:t>How might data analysis be useful for sports in general?</a:t>
            </a:r>
            <a:endParaRPr sz="1795">
              <a:solidFill>
                <a:schemeClr val="dk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6"/>
          <p:cNvSpPr txBox="1"/>
          <p:nvPr>
            <p:ph idx="1" type="body"/>
          </p:nvPr>
        </p:nvSpPr>
        <p:spPr>
          <a:xfrm>
            <a:off x="203700" y="1073600"/>
            <a:ext cx="8736600" cy="2431200"/>
          </a:xfrm>
          <a:prstGeom prst="rect">
            <a:avLst/>
          </a:prstGeom>
          <a:noFill/>
          <a:ln>
            <a:noFill/>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818"/>
              <a:buNone/>
            </a:pPr>
            <a:r>
              <a:rPr b="1" lang="en" sz="2629"/>
              <a:t>Gallery Walk</a:t>
            </a:r>
            <a:br>
              <a:rPr b="1" lang="en" sz="2629"/>
            </a:br>
            <a:br>
              <a:rPr b="1" lang="en" sz="1829"/>
            </a:br>
            <a:r>
              <a:rPr lang="en" sz="2429"/>
              <a:t>As a group:</a:t>
            </a:r>
            <a:endParaRPr sz="2212"/>
          </a:p>
          <a:p>
            <a:pPr indent="-374650" lvl="0" marL="457200" rtl="0" algn="l">
              <a:lnSpc>
                <a:spcPct val="95000"/>
              </a:lnSpc>
              <a:spcBef>
                <a:spcPts val="0"/>
              </a:spcBef>
              <a:spcAft>
                <a:spcPts val="0"/>
              </a:spcAft>
              <a:buSzPts val="2300"/>
              <a:buChar char="●"/>
            </a:pPr>
            <a:r>
              <a:rPr lang="en" sz="2300"/>
              <a:t>Look at the slides from other groups</a:t>
            </a:r>
            <a:endParaRPr sz="2300"/>
          </a:p>
          <a:p>
            <a:pPr indent="-374650" lvl="1" marL="914400" rtl="0" algn="l">
              <a:lnSpc>
                <a:spcPct val="95000"/>
              </a:lnSpc>
              <a:spcBef>
                <a:spcPts val="0"/>
              </a:spcBef>
              <a:spcAft>
                <a:spcPts val="0"/>
              </a:spcAft>
              <a:buSzPts val="2300"/>
              <a:buChar char="○"/>
            </a:pPr>
            <a:r>
              <a:rPr lang="en" sz="2300"/>
              <a:t>What questions did they explore?</a:t>
            </a:r>
            <a:endParaRPr sz="2300"/>
          </a:p>
          <a:p>
            <a:pPr indent="-374650" lvl="1" marL="914400" rtl="0" algn="l">
              <a:lnSpc>
                <a:spcPct val="95000"/>
              </a:lnSpc>
              <a:spcBef>
                <a:spcPts val="0"/>
              </a:spcBef>
              <a:spcAft>
                <a:spcPts val="0"/>
              </a:spcAft>
              <a:buSzPts val="2300"/>
              <a:buChar char="○"/>
            </a:pPr>
            <a:r>
              <a:rPr lang="en" sz="2300"/>
              <a:t>What were their findings?</a:t>
            </a:r>
            <a:endParaRPr sz="2300"/>
          </a:p>
          <a:p>
            <a:pPr indent="-374650" lvl="1" marL="914400" rtl="0" algn="l">
              <a:lnSpc>
                <a:spcPct val="95000"/>
              </a:lnSpc>
              <a:spcBef>
                <a:spcPts val="0"/>
              </a:spcBef>
              <a:spcAft>
                <a:spcPts val="0"/>
              </a:spcAft>
              <a:buSzPts val="2300"/>
              <a:buChar char="○"/>
            </a:pPr>
            <a:r>
              <a:rPr lang="en" sz="2300"/>
              <a:t>How are their findings supported by their visuals?</a:t>
            </a:r>
            <a:endParaRPr sz="2300"/>
          </a:p>
          <a:p>
            <a:pPr indent="-374650" lvl="1" marL="914400" rtl="0" algn="l">
              <a:lnSpc>
                <a:spcPct val="95000"/>
              </a:lnSpc>
              <a:spcBef>
                <a:spcPts val="0"/>
              </a:spcBef>
              <a:spcAft>
                <a:spcPts val="0"/>
              </a:spcAft>
              <a:buSzPts val="2300"/>
              <a:buChar char="○"/>
            </a:pPr>
            <a:r>
              <a:rPr lang="en" sz="2300"/>
              <a:t>How were they similar or different from your findings?</a:t>
            </a:r>
            <a:endParaRPr sz="2300"/>
          </a:p>
          <a:p>
            <a:pPr indent="-374650" lvl="1" marL="914400" rtl="0" algn="l">
              <a:lnSpc>
                <a:spcPct val="95000"/>
              </a:lnSpc>
              <a:spcBef>
                <a:spcPts val="0"/>
              </a:spcBef>
              <a:spcAft>
                <a:spcPts val="0"/>
              </a:spcAft>
              <a:buSzPts val="2300"/>
              <a:buChar char="○"/>
            </a:pPr>
            <a:r>
              <a:rPr lang="en" sz="2300"/>
              <a:t>What would you like to explore further?</a:t>
            </a:r>
            <a:endParaRPr sz="2300"/>
          </a:p>
          <a:p>
            <a:pPr indent="0" lvl="0" marL="0" rtl="0" algn="l">
              <a:lnSpc>
                <a:spcPct val="95000"/>
              </a:lnSpc>
              <a:spcBef>
                <a:spcPts val="0"/>
              </a:spcBef>
              <a:spcAft>
                <a:spcPts val="0"/>
              </a:spcAft>
              <a:buSzPts val="275"/>
              <a:buNone/>
            </a:pPr>
            <a:r>
              <a:t/>
            </a:r>
            <a:endParaRPr sz="1930"/>
          </a:p>
          <a:p>
            <a:pPr indent="0" lvl="0" marL="0" rtl="0" algn="l">
              <a:lnSpc>
                <a:spcPct val="95000"/>
              </a:lnSpc>
              <a:spcBef>
                <a:spcPts val="0"/>
              </a:spcBef>
              <a:spcAft>
                <a:spcPts val="0"/>
              </a:spcAft>
              <a:buSzPts val="275"/>
              <a:buNone/>
            </a:pPr>
            <a:r>
              <a:t/>
            </a:r>
            <a:endParaRPr sz="1197"/>
          </a:p>
          <a:p>
            <a:pPr indent="0" lvl="0" marL="457200" rtl="0" algn="l">
              <a:lnSpc>
                <a:spcPct val="95000"/>
              </a:lnSpc>
              <a:spcBef>
                <a:spcPts val="1200"/>
              </a:spcBef>
              <a:spcAft>
                <a:spcPts val="0"/>
              </a:spcAft>
              <a:buSzPts val="818"/>
              <a:buNone/>
            </a:pPr>
            <a:r>
              <a:t/>
            </a:r>
            <a:endParaRPr sz="1197"/>
          </a:p>
          <a:p>
            <a:pPr indent="0" lvl="0" marL="0" rtl="0" algn="l">
              <a:lnSpc>
                <a:spcPct val="95000"/>
              </a:lnSpc>
              <a:spcBef>
                <a:spcPts val="1200"/>
              </a:spcBef>
              <a:spcAft>
                <a:spcPts val="0"/>
              </a:spcAft>
              <a:buSzPts val="818"/>
              <a:buNone/>
            </a:pPr>
            <a:r>
              <a:t/>
            </a:r>
            <a:endParaRPr sz="2137"/>
          </a:p>
          <a:p>
            <a:pPr indent="0" lvl="0" marL="457200" rtl="0" algn="l">
              <a:lnSpc>
                <a:spcPct val="95000"/>
              </a:lnSpc>
              <a:spcBef>
                <a:spcPts val="1200"/>
              </a:spcBef>
              <a:spcAft>
                <a:spcPts val="0"/>
              </a:spcAft>
              <a:buSzPts val="818"/>
              <a:buNone/>
            </a:pPr>
            <a:r>
              <a:t/>
            </a:r>
            <a:endParaRPr sz="2137"/>
          </a:p>
          <a:p>
            <a:pPr indent="0" lvl="0" marL="0" rtl="0" algn="l">
              <a:lnSpc>
                <a:spcPct val="95000"/>
              </a:lnSpc>
              <a:spcBef>
                <a:spcPts val="1200"/>
              </a:spcBef>
              <a:spcAft>
                <a:spcPts val="0"/>
              </a:spcAft>
              <a:buSzPts val="818"/>
              <a:buNone/>
            </a:pPr>
            <a:r>
              <a:t/>
            </a:r>
            <a:endParaRPr sz="900"/>
          </a:p>
          <a:p>
            <a:pPr indent="0" lvl="0" marL="0" rtl="0" algn="l">
              <a:lnSpc>
                <a:spcPct val="95000"/>
              </a:lnSpc>
              <a:spcBef>
                <a:spcPts val="1200"/>
              </a:spcBef>
              <a:spcAft>
                <a:spcPts val="0"/>
              </a:spcAft>
              <a:buSzPts val="818"/>
              <a:buNone/>
            </a:pPr>
            <a:r>
              <a:t/>
            </a:r>
            <a:endParaRPr sz="750"/>
          </a:p>
          <a:p>
            <a:pPr indent="0" lvl="0" marL="457200" rtl="0" algn="l">
              <a:lnSpc>
                <a:spcPct val="95000"/>
              </a:lnSpc>
              <a:spcBef>
                <a:spcPts val="1200"/>
              </a:spcBef>
              <a:spcAft>
                <a:spcPts val="0"/>
              </a:spcAft>
              <a:buSzPts val="818"/>
              <a:buNone/>
            </a:pPr>
            <a:r>
              <a:t/>
            </a:r>
            <a:endParaRPr sz="750"/>
          </a:p>
          <a:p>
            <a:pPr indent="0" lvl="0" marL="0" rtl="0" algn="l">
              <a:lnSpc>
                <a:spcPct val="95000"/>
              </a:lnSpc>
              <a:spcBef>
                <a:spcPts val="1200"/>
              </a:spcBef>
              <a:spcAft>
                <a:spcPts val="0"/>
              </a:spcAft>
              <a:buSzPts val="818"/>
              <a:buNone/>
            </a:pPr>
            <a:r>
              <a:t/>
            </a:r>
            <a:endParaRPr sz="750"/>
          </a:p>
          <a:p>
            <a:pPr indent="0" lvl="0" marL="0" rtl="0" algn="l">
              <a:lnSpc>
                <a:spcPct val="95000"/>
              </a:lnSpc>
              <a:spcBef>
                <a:spcPts val="1200"/>
              </a:spcBef>
              <a:spcAft>
                <a:spcPts val="1200"/>
              </a:spcAft>
              <a:buSzPts val="818"/>
              <a:buNone/>
            </a:pPr>
            <a:r>
              <a:t/>
            </a:r>
            <a:endParaRPr sz="750"/>
          </a:p>
        </p:txBody>
      </p:sp>
      <p:sp>
        <p:nvSpPr>
          <p:cNvPr id="167" name="Google Shape;167;p26"/>
          <p:cNvSpPr/>
          <p:nvPr/>
        </p:nvSpPr>
        <p:spPr>
          <a:xfrm>
            <a:off x="7711025" y="341425"/>
            <a:ext cx="965700" cy="893400"/>
          </a:xfrm>
          <a:prstGeom prst="verticalScroll">
            <a:avLst>
              <a:gd fmla="val 12500" name="adj"/>
            </a:avLst>
          </a:prstGeom>
          <a:solidFill>
            <a:srgbClr val="00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0" i="0" lang="en" sz="2700" u="none" cap="none" strike="noStrike">
                <a:solidFill>
                  <a:srgbClr val="000000"/>
                </a:solidFill>
                <a:latin typeface="Arial"/>
                <a:ea typeface="Arial"/>
                <a:cs typeface="Arial"/>
                <a:sym typeface="Arial"/>
              </a:rPr>
              <a:t>S</a:t>
            </a:r>
            <a:endParaRPr b="0" i="0" sz="2700" u="none" cap="none" strike="noStrike">
              <a:solidFill>
                <a:srgbClr val="000000"/>
              </a:solidFill>
              <a:latin typeface="Arial"/>
              <a:ea typeface="Arial"/>
              <a:cs typeface="Arial"/>
              <a:sym typeface="Arial"/>
            </a:endParaRPr>
          </a:p>
        </p:txBody>
      </p:sp>
      <p:sp>
        <p:nvSpPr>
          <p:cNvPr id="168" name="Google Shape;168;p26"/>
          <p:cNvSpPr txBox="1"/>
          <p:nvPr/>
        </p:nvSpPr>
        <p:spPr>
          <a:xfrm>
            <a:off x="311700" y="189500"/>
            <a:ext cx="7296300" cy="763500"/>
          </a:xfrm>
          <a:prstGeom prst="rect">
            <a:avLst/>
          </a:prstGeom>
          <a:noFill/>
          <a:ln>
            <a:noFill/>
          </a:ln>
        </p:spPr>
        <p:txBody>
          <a:bodyPr anchorCtr="0" anchor="t" bIns="91425" lIns="91425" spcFirstLastPara="1" rIns="91425" wrap="square" tIns="91425">
            <a:normAutofit fontScale="55000" lnSpcReduction="20000"/>
          </a:bodyPr>
          <a:lstStyle/>
          <a:p>
            <a:pPr indent="0" lvl="0" marL="0" rtl="0" algn="l">
              <a:lnSpc>
                <a:spcPct val="115000"/>
              </a:lnSpc>
              <a:spcBef>
                <a:spcPts val="0"/>
              </a:spcBef>
              <a:spcAft>
                <a:spcPts val="0"/>
              </a:spcAft>
              <a:buClr>
                <a:schemeClr val="dk1"/>
              </a:buClr>
              <a:buSzPct val="59375"/>
              <a:buFont typeface="Arial"/>
              <a:buNone/>
            </a:pPr>
            <a:r>
              <a:rPr lang="en" sz="4800">
                <a:solidFill>
                  <a:schemeClr val="dk1"/>
                </a:solidFill>
                <a:latin typeface="Calibri"/>
                <a:ea typeface="Calibri"/>
                <a:cs typeface="Calibri"/>
                <a:sym typeface="Calibri"/>
              </a:rPr>
              <a:t>Exploring Olympic Sports Data</a:t>
            </a:r>
            <a:endParaRPr b="0" i="0" sz="480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ct val="135713"/>
              <a:buFont typeface="Arial"/>
              <a:buNone/>
            </a:pPr>
            <a:r>
              <a:t/>
            </a:r>
            <a:endParaRPr b="0" i="0" sz="2100" u="none" cap="none" strike="noStrike">
              <a:solidFill>
                <a:srgbClr val="000000"/>
              </a:solidFill>
              <a:latin typeface="Arial"/>
              <a:ea typeface="Arial"/>
              <a:cs typeface="Arial"/>
              <a:sym typeface="Arial"/>
            </a:endParaRPr>
          </a:p>
        </p:txBody>
      </p:sp>
      <p:pic>
        <p:nvPicPr>
          <p:cNvPr id="169" name="Google Shape;169;p26"/>
          <p:cNvPicPr preferRelativeResize="0"/>
          <p:nvPr/>
        </p:nvPicPr>
        <p:blipFill>
          <a:blip r:embed="rId3">
            <a:alphaModFix/>
          </a:blip>
          <a:stretch>
            <a:fillRect/>
          </a:stretch>
        </p:blipFill>
        <p:spPr>
          <a:xfrm>
            <a:off x="4177875" y="4186650"/>
            <a:ext cx="4786227" cy="253800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