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2"/>
  </p:sldMasterIdLst>
  <p:notesMasterIdLst>
    <p:notesMasterId r:id="rId14"/>
  </p:notesMasterIdLst>
  <p:sldIdLst>
    <p:sldId id="256" r:id="rId3"/>
    <p:sldId id="267" r:id="rId4"/>
    <p:sldId id="258" r:id="rId5"/>
    <p:sldId id="260" r:id="rId6"/>
    <p:sldId id="275" r:id="rId7"/>
    <p:sldId id="266" r:id="rId8"/>
    <p:sldId id="265" r:id="rId9"/>
    <p:sldId id="269" r:id="rId10"/>
    <p:sldId id="271" r:id="rId11"/>
    <p:sldId id="270" r:id="rId12"/>
    <p:sldId id="261"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069C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4" autoAdjust="0"/>
    <p:restoredTop sz="79971" autoAdjust="0"/>
  </p:normalViewPr>
  <p:slideViewPr>
    <p:cSldViewPr>
      <p:cViewPr varScale="1">
        <p:scale>
          <a:sx n="93" d="100"/>
          <a:sy n="93" d="100"/>
        </p:scale>
        <p:origin x="2160" y="84"/>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tableStyles" Target="tableStyle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theme" Target="theme/theme1.xml"/><Relationship Id="rId2" Type="http://schemas.openxmlformats.org/officeDocument/2006/relationships/slideMaster" Target="slideMasters/slideMaster1.xml"/><Relationship Id="rId16"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presProps" Target="presProp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071AE85-36E9-41FE-BE3D-0D94D484BB68}" type="datetimeFigureOut">
              <a:rPr lang="en-US" smtClean="0"/>
              <a:pPr/>
              <a:t>6/5/2014</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266349B-579B-446E-944D-2E46BA00820B}" type="slidenum">
              <a:rPr lang="en-US" smtClean="0"/>
              <a:pPr/>
              <a:t>‹#›</a:t>
            </a:fld>
            <a:endParaRPr lang="en-US"/>
          </a:p>
        </p:txBody>
      </p:sp>
    </p:spTree>
    <p:extLst>
      <p:ext uri="{BB962C8B-B14F-4D97-AF65-F5344CB8AC3E}">
        <p14:creationId xmlns:p14="http://schemas.microsoft.com/office/powerpoint/2010/main" val="12389165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2266349B-579B-446E-944D-2E46BA00820B}" type="slidenum">
              <a:rPr lang="en-US" smtClean="0"/>
              <a:pPr/>
              <a:t>1</a:t>
            </a:fld>
            <a:endParaRPr lang="en-US"/>
          </a:p>
        </p:txBody>
      </p:sp>
    </p:spTree>
    <p:extLst>
      <p:ext uri="{BB962C8B-B14F-4D97-AF65-F5344CB8AC3E}">
        <p14:creationId xmlns:p14="http://schemas.microsoft.com/office/powerpoint/2010/main" val="334110550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We have a lot of new initiatives and expectations</a:t>
            </a:r>
            <a:r>
              <a:rPr lang="en-US" baseline="0" dirty="0" smtClean="0"/>
              <a:t> coming down from the state and national levels from PGES, to common core standards, to MAP, to Program Reviews, to name a few. </a:t>
            </a:r>
            <a:r>
              <a:rPr lang="en-US" dirty="0" smtClean="0"/>
              <a:t>The jumble of initiatives and expectations coming down from the state and national levels can feel overwhelming</a:t>
            </a:r>
            <a:r>
              <a:rPr lang="en-US" baseline="0" dirty="0" smtClean="0"/>
              <a:t> and disconnected.  </a:t>
            </a:r>
            <a:endParaRPr lang="en-US" dirty="0" smtClean="0"/>
          </a:p>
          <a:p>
            <a:endParaRPr lang="en-US" dirty="0" smtClean="0"/>
          </a:p>
          <a:p>
            <a:r>
              <a:rPr lang="en-US" dirty="0" smtClean="0"/>
              <a:t>It’s important to remember that these are not separate,</a:t>
            </a:r>
            <a:r>
              <a:rPr lang="en-US" baseline="0" dirty="0" smtClean="0"/>
              <a:t> unrelated entities.  They all fit together in a coherent, meaningful way designed to move students forward to being College, Career, and Citizenship ready.  We have to establish and create that coherence for our teachers (and ourselves!) in the way we approach and rollout these initiatives.  If we approach in a disconnected way, or in isolation, our teachers and our students won’t get the benefit.  Our visual icon for coherence will be a jigsaw puzzle to remind you that everything fits together to support the work of teacher effectiveness.  </a:t>
            </a:r>
          </a:p>
          <a:p>
            <a:endParaRPr lang="en-US" baseline="0" dirty="0" smtClean="0"/>
          </a:p>
          <a:p>
            <a:endParaRPr lang="en-US" dirty="0"/>
          </a:p>
        </p:txBody>
      </p:sp>
      <p:sp>
        <p:nvSpPr>
          <p:cNvPr id="4" name="Slide Number Placeholder 3"/>
          <p:cNvSpPr>
            <a:spLocks noGrp="1"/>
          </p:cNvSpPr>
          <p:nvPr>
            <p:ph type="sldNum" sz="quarter" idx="10"/>
          </p:nvPr>
        </p:nvSpPr>
        <p:spPr/>
        <p:txBody>
          <a:bodyPr/>
          <a:lstStyle/>
          <a:p>
            <a:fld id="{2266349B-579B-446E-944D-2E46BA00820B}" type="slidenum">
              <a:rPr lang="en-US" smtClean="0"/>
              <a:pPr/>
              <a:t>3</a:t>
            </a:fld>
            <a:endParaRPr lang="en-US"/>
          </a:p>
        </p:txBody>
      </p:sp>
    </p:spTree>
    <p:extLst>
      <p:ext uri="{BB962C8B-B14F-4D97-AF65-F5344CB8AC3E}">
        <p14:creationId xmlns:p14="http://schemas.microsoft.com/office/powerpoint/2010/main" val="1538273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lnSpcReduction="10000"/>
          </a:bodyPr>
          <a:lstStyle/>
          <a:p>
            <a:r>
              <a:rPr lang="en-US" dirty="0" smtClean="0"/>
              <a:t>Our big idea of coherence</a:t>
            </a:r>
            <a:r>
              <a:rPr lang="en-US" baseline="0" dirty="0" smtClean="0"/>
              <a:t> leads to a natural essential question that we need to explore.  “How does curriculum mapping fit into the larger picture of teacher effectiveness?”</a:t>
            </a:r>
          </a:p>
          <a:p>
            <a:endParaRPr lang="en-US" baseline="0" dirty="0" smtClean="0"/>
          </a:p>
          <a:p>
            <a:r>
              <a:rPr lang="en-US" baseline="0" dirty="0" smtClean="0"/>
              <a:t>Turn to Page 4 in your Framework for Teaching documents, which is an overview of the domains and components (if you have the older version, then it is on page 3).  The Framework for Teaching, and the larger umbrella of PGES, will be our guiding document for teacher effectiveness through which we will create coherence with all of our initiatives.  We have had exposure to the </a:t>
            </a:r>
            <a:r>
              <a:rPr lang="en-US" baseline="0" dirty="0" err="1" smtClean="0"/>
              <a:t>FfT</a:t>
            </a:r>
            <a:r>
              <a:rPr lang="en-US" baseline="0" dirty="0" smtClean="0"/>
              <a:t> this year through our monthly PGES sessions so all teachers should now have familiarity with its components, and we will start diving deeper into this document throughout this upcoming year.  </a:t>
            </a:r>
          </a:p>
          <a:p>
            <a:endParaRPr lang="en-US" baseline="0" dirty="0" smtClean="0"/>
          </a:p>
          <a:p>
            <a:r>
              <a:rPr lang="en-US" baseline="0" dirty="0" smtClean="0"/>
              <a:t>Let’s take a moment to think about how our work with district curriculum mapping fits in to the larger picture of teacher effectiveness within the Framework for Teaching.  </a:t>
            </a:r>
            <a:r>
              <a:rPr lang="en-US" b="1" baseline="0" dirty="0" smtClean="0"/>
              <a:t>(THINK)</a:t>
            </a:r>
            <a:r>
              <a:rPr lang="en-US" baseline="0" dirty="0" smtClean="0"/>
              <a:t> Take a moment to silently review the domains and components on page 3/4, and put a dot or checkmark beside the components that you think curriculum mapping most closely supports.  </a:t>
            </a:r>
            <a:r>
              <a:rPr lang="en-US" b="1" baseline="0" dirty="0" smtClean="0"/>
              <a:t>(PAIR) </a:t>
            </a:r>
            <a:r>
              <a:rPr lang="en-US" baseline="0" dirty="0" smtClean="0"/>
              <a:t>There are 4 domains in the Framework for Teaching – Planning &amp; Preparation, Classroom Environment, Instruction, and Professional Responsibilities.  </a:t>
            </a:r>
            <a:r>
              <a:rPr lang="en-US" b="0" baseline="0" dirty="0" smtClean="0"/>
              <a:t>With your shoulder partner, share the components that you have marked and notice where they cluster under particular domains. Based on that, w</a:t>
            </a:r>
            <a:r>
              <a:rPr lang="en-US" baseline="0" dirty="0" smtClean="0"/>
              <a:t>hich DOMAIN does curriculum mapping most closely align and why? Discuss your thoughts with the person beside you.  </a:t>
            </a:r>
            <a:r>
              <a:rPr lang="en-US" b="1" baseline="0" dirty="0" smtClean="0"/>
              <a:t>(SHARE)  </a:t>
            </a:r>
            <a:r>
              <a:rPr lang="en-US" baseline="0" dirty="0" smtClean="0"/>
              <a:t>Randomly call on a few people to share their thoughts.  </a:t>
            </a:r>
          </a:p>
          <a:p>
            <a:endParaRPr lang="en-US" baseline="0" dirty="0" smtClean="0"/>
          </a:p>
          <a:p>
            <a:r>
              <a:rPr lang="en-US" baseline="0" dirty="0" smtClean="0"/>
              <a:t>TEACHER ENDURING SKILL:  DOMAIN 1 PLANNING AND PREPARATION</a:t>
            </a:r>
          </a:p>
          <a:p>
            <a:r>
              <a:rPr lang="en-US" baseline="0" dirty="0" smtClean="0"/>
              <a:t>Curriculum mapping supports teachers as they develop and hone the enduring teaching skill of Planning and Preparation.  Curriculum Mapping also supports and serves as a springboard into several components with Domain 3:  Instruction, but whereas Domain 3 is more about instructional delivery, a curriculum map itself is truly about effective planning and preparation.  Instruction is not at its best without intentional planning and preparation that is coordinated under a big picture and goes well beyond day-to-day lesson planning.  A curriculum map serves as the big picture within which daily instructional decisions are made.  </a:t>
            </a:r>
            <a:endParaRPr lang="en-US" dirty="0"/>
          </a:p>
        </p:txBody>
      </p:sp>
      <p:sp>
        <p:nvSpPr>
          <p:cNvPr id="4" name="Slide Number Placeholder 3"/>
          <p:cNvSpPr>
            <a:spLocks noGrp="1"/>
          </p:cNvSpPr>
          <p:nvPr>
            <p:ph type="sldNum" sz="quarter" idx="10"/>
          </p:nvPr>
        </p:nvSpPr>
        <p:spPr/>
        <p:txBody>
          <a:bodyPr/>
          <a:lstStyle/>
          <a:p>
            <a:fld id="{2266349B-579B-446E-944D-2E46BA00820B}" type="slidenum">
              <a:rPr lang="en-US" smtClean="0"/>
              <a:pPr/>
              <a:t>4</a:t>
            </a:fld>
            <a:endParaRPr lang="en-US"/>
          </a:p>
        </p:txBody>
      </p:sp>
    </p:spTree>
    <p:extLst>
      <p:ext uri="{BB962C8B-B14F-4D97-AF65-F5344CB8AC3E}">
        <p14:creationId xmlns:p14="http://schemas.microsoft.com/office/powerpoint/2010/main" val="227795436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20000"/>
          </a:bodyPr>
          <a:lstStyle/>
          <a:p>
            <a:r>
              <a:rPr lang="en-US" dirty="0" smtClean="0"/>
              <a:t>(You have this slide as a notes page in your packet on page 3).</a:t>
            </a:r>
          </a:p>
          <a:p>
            <a:endParaRPr lang="en-US"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i="0" baseline="0" dirty="0" smtClean="0"/>
              <a:t>This graphic is adapted and greatly simplified from a presentation by Heidi Hayes Jacobs during her online </a:t>
            </a:r>
            <a:r>
              <a:rPr lang="en-US" i="1" baseline="0" dirty="0" smtClean="0"/>
              <a:t>Mapping to the Core </a:t>
            </a:r>
            <a:r>
              <a:rPr lang="en-US" i="0" baseline="0" dirty="0" err="1" smtClean="0"/>
              <a:t>bookmob</a:t>
            </a:r>
            <a:r>
              <a:rPr lang="en-US" i="0" baseline="0" dirty="0" smtClean="0"/>
              <a:t> session.  The basic premise is that a standards-based classroom centers around the student with intentional implementation of curriculum, instruction, and assessment designed around rigorous standards.  These pieces are all interconnected and of equal importance for a balanced classroom.</a:t>
            </a:r>
          </a:p>
          <a:p>
            <a:pPr marL="0" marR="0" indent="0" algn="l" defTabSz="914400" rtl="0" eaLnBrk="1" fontAlgn="auto" latinLnBrk="0" hangingPunct="1">
              <a:lnSpc>
                <a:spcPct val="100000"/>
              </a:lnSpc>
              <a:spcBef>
                <a:spcPts val="0"/>
              </a:spcBef>
              <a:spcAft>
                <a:spcPts val="0"/>
              </a:spcAft>
              <a:buClrTx/>
              <a:buSzTx/>
              <a:buFontTx/>
              <a:buNone/>
              <a:tabLst/>
              <a:defRPr/>
            </a:pPr>
            <a:endParaRPr lang="en-US" i="0"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i="0" baseline="0" dirty="0" smtClean="0"/>
              <a:t>Hayes Jacobs had a blank diagram showing only the 4 pieces and the student in the center.  I started thinking about what we as a state and district have going on in each of the 4 areas of standards, assessment, instruction and curriculum.  When I started listing these out, something powerful happened.  I was able to list a multitude of supports and guiding documents in every single area except . . . . curriculum.  Which got me to thinking, why is this?  </a:t>
            </a:r>
          </a:p>
          <a:p>
            <a:pPr marL="0" marR="0" indent="0" algn="l" defTabSz="914400" rtl="0" eaLnBrk="1" fontAlgn="auto" latinLnBrk="0" hangingPunct="1">
              <a:lnSpc>
                <a:spcPct val="100000"/>
              </a:lnSpc>
              <a:spcBef>
                <a:spcPts val="0"/>
              </a:spcBef>
              <a:spcAft>
                <a:spcPts val="0"/>
              </a:spcAft>
              <a:buClrTx/>
              <a:buSzTx/>
              <a:buFontTx/>
              <a:buNone/>
              <a:tabLst/>
              <a:defRPr/>
            </a:pPr>
            <a:endParaRPr lang="en-US" i="0"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We</a:t>
            </a:r>
            <a:r>
              <a:rPr lang="en-US" baseline="0" dirty="0" smtClean="0"/>
              <a:t> must</a:t>
            </a:r>
            <a:r>
              <a:rPr lang="en-US" dirty="0" smtClean="0"/>
              <a:t> help</a:t>
            </a:r>
            <a:r>
              <a:rPr lang="en-US" baseline="0" dirty="0" smtClean="0"/>
              <a:t> teachers create coherence in their classrooms.  </a:t>
            </a:r>
            <a:r>
              <a:rPr lang="en-US" dirty="0" smtClean="0"/>
              <a:t>Across our</a:t>
            </a:r>
            <a:r>
              <a:rPr lang="en-US" baseline="0" dirty="0" smtClean="0"/>
              <a:t> state and district, we have common standards in place at all schools through common core and KCAS, common standardized and adaptive assessments in place at all schools through KPREP and MAP, common instructional expectations and structures at all schools through MTSS and the Framework for Teaching, but nothing common in place at all schools in terms of curriculum expectations. </a:t>
            </a:r>
          </a:p>
          <a:p>
            <a:pPr marL="0" marR="0" indent="0" algn="l" defTabSz="914400" rtl="0" eaLnBrk="1" fontAlgn="auto" latinLnBrk="0" hangingPunct="1">
              <a:lnSpc>
                <a:spcPct val="100000"/>
              </a:lnSpc>
              <a:spcBef>
                <a:spcPts val="0"/>
              </a:spcBef>
              <a:spcAft>
                <a:spcPts val="0"/>
              </a:spcAft>
              <a:buClrTx/>
              <a:buSzTx/>
              <a:buFontTx/>
              <a:buNone/>
              <a:tabLst/>
              <a:defRPr/>
            </a:pPr>
            <a:endParaRPr lang="en-US"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baseline="0" dirty="0" smtClean="0"/>
              <a:t>Unlike the other 3 areas of this diagram, there is very little from a state or national level coming down to districts and schools in terms of curriculum.  What is out there is heavily vendor-created in the form of purchasable products. Why can’t the state just create or purchase one and give it to everyone, or why can’t we just “steal” one from another district?”  The problem with these products is that the research on curriculum mapping strongly supports the notion that a curriculum must be personalized to the needs of the students in the district and school, and must be revisited, revised, and updated regularly.  A purchased product doesn’t lend itself to these things.  It really IS up to the district and schools to create and support a cohesive curriculum.  (</a:t>
            </a:r>
            <a:r>
              <a:rPr lang="en-US" baseline="0" dirty="0" err="1" smtClean="0"/>
              <a:t>Marzano</a:t>
            </a:r>
            <a:r>
              <a:rPr lang="en-US" baseline="0" dirty="0" smtClean="0"/>
              <a:t> and </a:t>
            </a:r>
            <a:r>
              <a:rPr lang="en-US" baseline="0" dirty="0" err="1" smtClean="0"/>
              <a:t>Schmoker</a:t>
            </a:r>
            <a:r>
              <a:rPr lang="en-US" baseline="0" dirty="0" smtClean="0"/>
              <a:t> quotes reiterate the importance).</a:t>
            </a:r>
            <a:endParaRPr lang="en-US" i="0" baseline="0" dirty="0" smtClean="0"/>
          </a:p>
          <a:p>
            <a:endParaRPr lang="en-US" dirty="0" smtClean="0"/>
          </a:p>
          <a:p>
            <a:endParaRPr lang="en-US" i="1" dirty="0" smtClean="0"/>
          </a:p>
          <a:p>
            <a:endParaRPr lang="en-US" i="1" baseline="0" dirty="0" smtClean="0"/>
          </a:p>
          <a:p>
            <a:r>
              <a:rPr lang="en-US" i="1" baseline="0" dirty="0" smtClean="0"/>
              <a:t> </a:t>
            </a:r>
            <a:endParaRPr lang="en-US" i="1" dirty="0" smtClean="0"/>
          </a:p>
          <a:p>
            <a:endParaRPr lang="en-US" dirty="0"/>
          </a:p>
        </p:txBody>
      </p:sp>
      <p:sp>
        <p:nvSpPr>
          <p:cNvPr id="4" name="Slide Number Placeholder 3"/>
          <p:cNvSpPr>
            <a:spLocks noGrp="1"/>
          </p:cNvSpPr>
          <p:nvPr>
            <p:ph type="sldNum" sz="quarter" idx="10"/>
          </p:nvPr>
        </p:nvSpPr>
        <p:spPr/>
        <p:txBody>
          <a:bodyPr/>
          <a:lstStyle/>
          <a:p>
            <a:fld id="{2266349B-579B-446E-944D-2E46BA00820B}" type="slidenum">
              <a:rPr lang="en-US" smtClean="0"/>
              <a:pPr/>
              <a:t>5</a:t>
            </a:fld>
            <a:endParaRPr lang="en-US"/>
          </a:p>
        </p:txBody>
      </p:sp>
    </p:spTree>
    <p:extLst>
      <p:ext uri="{BB962C8B-B14F-4D97-AF65-F5344CB8AC3E}">
        <p14:creationId xmlns:p14="http://schemas.microsoft.com/office/powerpoint/2010/main" val="392404024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lnSpcReduction="10000"/>
          </a:bodyPr>
          <a:lstStyle/>
          <a:p>
            <a:r>
              <a:rPr lang="en-US" dirty="0" smtClean="0"/>
              <a:t>There</a:t>
            </a:r>
            <a:r>
              <a:rPr lang="en-US" baseline="0" dirty="0" smtClean="0"/>
              <a:t> are many purposes and advantages of adopting and adhering to a district curriculum map, especially in a district our size.  These advantages are listed on page 4 of your packet, so please find that page in your packet. This is not an all-inclusive list and you and your teachers may have even more to add.  Take a moment and read through the list of advantages, placing a star beside the advantages that most closely resonate with the needs of your students, teachers, and school. </a:t>
            </a:r>
          </a:p>
          <a:p>
            <a:endParaRPr lang="en-US"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baseline="0" dirty="0" smtClean="0"/>
              <a:t>Despite the advantages, teachers and schools may still have some concerns during the transition to a common district curriculum. Think about your teachers and the questions and concerns they might have about curriculum maps.  It is important to think ahead to the questions and concerns that teachers might voice when adopting a new curriculum, especially if it will impact their currently designed units and lessons.  For example, one question might be “Will I still have creative freedom in designing my lessons?”  Another might be, “How do my current lessons and resources fit in with the maps, or will I have to start </a:t>
            </a:r>
            <a:r>
              <a:rPr lang="en-US" baseline="0" smtClean="0"/>
              <a:t>over?”  Jot </a:t>
            </a:r>
            <a:r>
              <a:rPr lang="en-US" baseline="0" dirty="0" smtClean="0"/>
              <a:t>these down on the right side of the chart, see if you can glean answers throughout the session today, and submit any burning or unanswered questions or concerns to the Today’s Meet link before you leave today.</a:t>
            </a:r>
          </a:p>
          <a:p>
            <a:pPr marL="0" marR="0" indent="0" algn="l" defTabSz="914400" rtl="0" eaLnBrk="1" fontAlgn="auto" latinLnBrk="0" hangingPunct="1">
              <a:lnSpc>
                <a:spcPct val="100000"/>
              </a:lnSpc>
              <a:spcBef>
                <a:spcPts val="0"/>
              </a:spcBef>
              <a:spcAft>
                <a:spcPts val="0"/>
              </a:spcAft>
              <a:buClrTx/>
              <a:buSzTx/>
              <a:buFontTx/>
              <a:buNone/>
              <a:tabLst/>
              <a:defRPr/>
            </a:pPr>
            <a:endParaRPr lang="en-US"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baseline="0" dirty="0" smtClean="0"/>
              <a:t>Arguably, the most important role a curriculum map serves is providing a MINIMUM expectation for opportunity for learning.  If students don’t have the opportunity to learn a minimum set of articulated expectations, then we have automatically created achievement gaps.  The lack of implementation of a common curriculum promotes and perpetuates achievement gaps.  </a:t>
            </a:r>
          </a:p>
          <a:p>
            <a:endParaRPr lang="en-US" baseline="0" dirty="0" smtClean="0"/>
          </a:p>
          <a:p>
            <a:endParaRPr lang="en-US" dirty="0"/>
          </a:p>
        </p:txBody>
      </p:sp>
      <p:sp>
        <p:nvSpPr>
          <p:cNvPr id="4" name="Slide Number Placeholder 3"/>
          <p:cNvSpPr>
            <a:spLocks noGrp="1"/>
          </p:cNvSpPr>
          <p:nvPr>
            <p:ph type="sldNum" sz="quarter" idx="10"/>
          </p:nvPr>
        </p:nvSpPr>
        <p:spPr/>
        <p:txBody>
          <a:bodyPr/>
          <a:lstStyle/>
          <a:p>
            <a:fld id="{2266349B-579B-446E-944D-2E46BA00820B}" type="slidenum">
              <a:rPr lang="en-US" smtClean="0"/>
              <a:pPr/>
              <a:t>6</a:t>
            </a:fld>
            <a:endParaRPr lang="en-US"/>
          </a:p>
        </p:txBody>
      </p:sp>
    </p:spTree>
    <p:extLst>
      <p:ext uri="{BB962C8B-B14F-4D97-AF65-F5344CB8AC3E}">
        <p14:creationId xmlns:p14="http://schemas.microsoft.com/office/powerpoint/2010/main" val="129589178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In</a:t>
            </a:r>
            <a:r>
              <a:rPr lang="en-US" baseline="0" dirty="0" smtClean="0"/>
              <a:t> hindsight, t</a:t>
            </a:r>
            <a:r>
              <a:rPr lang="en-US" dirty="0" smtClean="0"/>
              <a:t>he timing of our mapping release is perfect with the onset of the state-wide TPGES</a:t>
            </a:r>
            <a:r>
              <a:rPr lang="en-US" baseline="0" dirty="0" smtClean="0"/>
              <a:t> implementation</a:t>
            </a:r>
            <a:r>
              <a:rPr lang="en-US" dirty="0" smtClean="0"/>
              <a:t>.  It will create</a:t>
            </a:r>
            <a:r>
              <a:rPr lang="en-US" baseline="0" dirty="0" smtClean="0"/>
              <a:t> a need for teachers to revisit their current instructional sequences, standards sets, and resources and will cause a “deep dive” into the standards.  These are all important parts of accomplished and exemplary teachers in TPGES.  </a:t>
            </a:r>
          </a:p>
          <a:p>
            <a:endParaRPr lang="en-US" baseline="0" dirty="0" smtClean="0"/>
          </a:p>
          <a:p>
            <a:r>
              <a:rPr lang="en-US" baseline="0" dirty="0" smtClean="0"/>
              <a:t>Just as a recap of our discussion thus far, let’s revisit what curriculum maps are and are not . . . </a:t>
            </a:r>
          </a:p>
          <a:p>
            <a:endParaRPr lang="en-US" baseline="0" dirty="0" smtClean="0"/>
          </a:p>
          <a:p>
            <a:r>
              <a:rPr lang="en-US" baseline="0" dirty="0" smtClean="0"/>
              <a:t>The Hayes Jacobs quote is important because mapping MUST be seen as a process by all of us.  This is not something that is ever “finished.”  The work today is only the tip of the iceberg in a long process of instructional growth.  </a:t>
            </a:r>
            <a:endParaRPr lang="en-US" dirty="0"/>
          </a:p>
        </p:txBody>
      </p:sp>
      <p:sp>
        <p:nvSpPr>
          <p:cNvPr id="4" name="Slide Number Placeholder 3"/>
          <p:cNvSpPr>
            <a:spLocks noGrp="1"/>
          </p:cNvSpPr>
          <p:nvPr>
            <p:ph type="sldNum" sz="quarter" idx="10"/>
          </p:nvPr>
        </p:nvSpPr>
        <p:spPr/>
        <p:txBody>
          <a:bodyPr/>
          <a:lstStyle/>
          <a:p>
            <a:fld id="{2266349B-579B-446E-944D-2E46BA00820B}" type="slidenum">
              <a:rPr lang="en-US" smtClean="0"/>
              <a:pPr/>
              <a:t>7</a:t>
            </a:fld>
            <a:endParaRPr lang="en-US"/>
          </a:p>
        </p:txBody>
      </p:sp>
    </p:spTree>
    <p:extLst>
      <p:ext uri="{BB962C8B-B14F-4D97-AF65-F5344CB8AC3E}">
        <p14:creationId xmlns:p14="http://schemas.microsoft.com/office/powerpoint/2010/main" val="88031189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lnSpcReduction="10000"/>
          </a:bodyPr>
          <a:lstStyle/>
          <a:p>
            <a:r>
              <a:rPr lang="en-US" dirty="0" smtClean="0"/>
              <a:t>Now that we have gone through the theory behind curriculum</a:t>
            </a:r>
            <a:r>
              <a:rPr lang="en-US" baseline="0" dirty="0" smtClean="0"/>
              <a:t> mapping, let’s start putting a face to it.  Today is Phase 1 of the curriculum mapping rollout</a:t>
            </a:r>
          </a:p>
          <a:p>
            <a:endParaRPr lang="en-US" baseline="0" dirty="0" smtClean="0"/>
          </a:p>
          <a:p>
            <a:r>
              <a:rPr lang="en-US" baseline="0" dirty="0" smtClean="0"/>
              <a:t>In your packet, you have a copy of the blank template so you can see all the components of the map.  In your folders, you have copies of the 2nd/8</a:t>
            </a:r>
            <a:r>
              <a:rPr lang="en-US" baseline="30000" dirty="0" smtClean="0"/>
              <a:t>th</a:t>
            </a:r>
            <a:r>
              <a:rPr lang="en-US" baseline="0" dirty="0" smtClean="0"/>
              <a:t> grade ELA, science and math maps which show examples of what the completed product looks like for each topic of study.  </a:t>
            </a:r>
            <a:endParaRPr lang="en-US" dirty="0" smtClean="0"/>
          </a:p>
          <a:p>
            <a:endParaRPr lang="en-US" dirty="0" smtClean="0"/>
          </a:p>
          <a:p>
            <a:r>
              <a:rPr lang="en-US" dirty="0" smtClean="0"/>
              <a:t>Part</a:t>
            </a:r>
            <a:r>
              <a:rPr lang="en-US" baseline="0" dirty="0" smtClean="0"/>
              <a:t> 1 is the actual district curriculum map.  This section has been the focus of the Design and Development teams, and this is what we will be focusing on today.  These sections will be completed in their entirety and will comprise the common map for the district.  Teachers must have a thorough understanding of the components and parts of the map so they can utilize them when planning and preparing for their daily interactions with students.  Remember that the map provides the big picture of learning for the district.  </a:t>
            </a:r>
          </a:p>
          <a:p>
            <a:endParaRPr lang="en-US"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baseline="0" dirty="0" smtClean="0"/>
              <a:t>Part 2 is the instructional planning guide, which is a unit and lesson planning tool for teachers and schools.  This will be one of the focuses of the PGE Coaches this year, building their capacity to support teachers in the development of instruction that meets the accomplished and exemplary levels in the Framework for Teaching.  (Domains 1 and 3). Part 2 will look different across schools and classrooms, with different instructional strategies and activities, depending on the needs of the students. </a:t>
            </a:r>
          </a:p>
          <a:p>
            <a:pPr marL="0" marR="0" indent="0" algn="l" defTabSz="914400" rtl="0" eaLnBrk="1" fontAlgn="auto" latinLnBrk="0" hangingPunct="1">
              <a:lnSpc>
                <a:spcPct val="100000"/>
              </a:lnSpc>
              <a:spcBef>
                <a:spcPts val="0"/>
              </a:spcBef>
              <a:spcAft>
                <a:spcPts val="0"/>
              </a:spcAft>
              <a:buClrTx/>
              <a:buSzTx/>
              <a:buFontTx/>
              <a:buNone/>
              <a:tabLst/>
              <a:defRPr/>
            </a:pPr>
            <a:endParaRPr lang="en-US"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baseline="0" dirty="0" smtClean="0"/>
              <a:t>This is a long-term project and we need everyone to be prepared to think of it as such.  Although everyone is itching to jump straight in to Part 2, it is incredibly important not to “skimp” on teacher’s understanding and internalization of Part 1. </a:t>
            </a:r>
            <a:r>
              <a:rPr lang="en-US" b="1" baseline="0" dirty="0" smtClean="0"/>
              <a:t>Part 1 is the final destination that establishes the acceptable baseline for rigor</a:t>
            </a:r>
            <a:r>
              <a:rPr lang="en-US" baseline="0" dirty="0" smtClean="0"/>
              <a:t>, and Part 2 is the path to get there.  </a:t>
            </a:r>
          </a:p>
          <a:p>
            <a:endParaRPr lang="en-US" baseline="0" dirty="0" smtClean="0"/>
          </a:p>
          <a:p>
            <a:r>
              <a:rPr lang="en-US" baseline="0" dirty="0" smtClean="0"/>
              <a:t>Suggested pacing guides are also a part of this work.  We will discuss those when we return to the large group after our rotations.  </a:t>
            </a:r>
          </a:p>
        </p:txBody>
      </p:sp>
      <p:sp>
        <p:nvSpPr>
          <p:cNvPr id="4" name="Slide Number Placeholder 3"/>
          <p:cNvSpPr>
            <a:spLocks noGrp="1"/>
          </p:cNvSpPr>
          <p:nvPr>
            <p:ph type="sldNum" sz="quarter" idx="10"/>
          </p:nvPr>
        </p:nvSpPr>
        <p:spPr/>
        <p:txBody>
          <a:bodyPr/>
          <a:lstStyle/>
          <a:p>
            <a:fld id="{2266349B-579B-446E-944D-2E46BA00820B}" type="slidenum">
              <a:rPr lang="en-US" smtClean="0"/>
              <a:pPr/>
              <a:t>8</a:t>
            </a:fld>
            <a:endParaRPr lang="en-US"/>
          </a:p>
        </p:txBody>
      </p:sp>
    </p:spTree>
    <p:extLst>
      <p:ext uri="{BB962C8B-B14F-4D97-AF65-F5344CB8AC3E}">
        <p14:creationId xmlns:p14="http://schemas.microsoft.com/office/powerpoint/2010/main" val="390082301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Another feature</a:t>
            </a:r>
            <a:r>
              <a:rPr lang="en-US" baseline="0" dirty="0" smtClean="0"/>
              <a:t> of the maps is that they are designed to be interactive.  Within each map is an embedded glossary that will contain hyperlinks to descriptions, research, resources, and connections to the Framework for Teaching.  The development of this part will not be complete until over the summer, but in your folders, the sample maps have the draft glossary attached.  </a:t>
            </a:r>
          </a:p>
          <a:p>
            <a:endParaRPr lang="en-US" baseline="0" dirty="0" smtClean="0"/>
          </a:p>
          <a:p>
            <a:r>
              <a:rPr lang="en-US" baseline="0" dirty="0" smtClean="0"/>
              <a:t>For that reason, the maps are intended to be used mostly electronically as we will update those periodically as new resources and research become available. </a:t>
            </a:r>
          </a:p>
        </p:txBody>
      </p:sp>
      <p:sp>
        <p:nvSpPr>
          <p:cNvPr id="4" name="Slide Number Placeholder 3"/>
          <p:cNvSpPr>
            <a:spLocks noGrp="1"/>
          </p:cNvSpPr>
          <p:nvPr>
            <p:ph type="sldNum" sz="quarter" idx="10"/>
          </p:nvPr>
        </p:nvSpPr>
        <p:spPr/>
        <p:txBody>
          <a:bodyPr/>
          <a:lstStyle/>
          <a:p>
            <a:fld id="{2266349B-579B-446E-944D-2E46BA00820B}" type="slidenum">
              <a:rPr lang="en-US" smtClean="0"/>
              <a:pPr/>
              <a:t>9</a:t>
            </a:fld>
            <a:endParaRPr lang="en-US"/>
          </a:p>
        </p:txBody>
      </p:sp>
    </p:spTree>
    <p:extLst>
      <p:ext uri="{BB962C8B-B14F-4D97-AF65-F5344CB8AC3E}">
        <p14:creationId xmlns:p14="http://schemas.microsoft.com/office/powerpoint/2010/main" val="412464536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In</a:t>
            </a:r>
            <a:r>
              <a:rPr lang="en-US" baseline="0" dirty="0" smtClean="0"/>
              <a:t> just a moment, you will begin rotating through your informational sessions. Here </a:t>
            </a:r>
            <a:r>
              <a:rPr lang="en-US" dirty="0" smtClean="0"/>
              <a:t>are the instructional outcomes for today.  By the time you leave, you should</a:t>
            </a:r>
            <a:r>
              <a:rPr lang="en-US" baseline="0" dirty="0" smtClean="0"/>
              <a:t> feel fairly comfortable defining the pieces of the curriculum map and describing how those pieces connect to and support the </a:t>
            </a:r>
            <a:r>
              <a:rPr lang="en-US" baseline="0" dirty="0" err="1" smtClean="0"/>
              <a:t>FtT</a:t>
            </a:r>
            <a:r>
              <a:rPr lang="en-US" baseline="0" dirty="0" smtClean="0"/>
              <a:t> so that you can support your teachers in moving forward with this work.  </a:t>
            </a:r>
            <a:endParaRPr lang="en-US" dirty="0" smtClean="0"/>
          </a:p>
          <a:p>
            <a:endParaRPr lang="en-US" dirty="0" smtClean="0"/>
          </a:p>
        </p:txBody>
      </p:sp>
      <p:sp>
        <p:nvSpPr>
          <p:cNvPr id="4" name="Slide Number Placeholder 3"/>
          <p:cNvSpPr>
            <a:spLocks noGrp="1"/>
          </p:cNvSpPr>
          <p:nvPr>
            <p:ph type="sldNum" sz="quarter" idx="10"/>
          </p:nvPr>
        </p:nvSpPr>
        <p:spPr/>
        <p:txBody>
          <a:bodyPr/>
          <a:lstStyle/>
          <a:p>
            <a:fld id="{2266349B-579B-446E-944D-2E46BA00820B}" type="slidenum">
              <a:rPr lang="en-US" smtClean="0"/>
              <a:pPr/>
              <a:t>10</a:t>
            </a:fld>
            <a:endParaRPr lang="en-US"/>
          </a:p>
        </p:txBody>
      </p:sp>
    </p:spTree>
    <p:extLst>
      <p:ext uri="{BB962C8B-B14F-4D97-AF65-F5344CB8AC3E}">
        <p14:creationId xmlns:p14="http://schemas.microsoft.com/office/powerpoint/2010/main" val="364614293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10000"/>
          </a:bodyPr>
          <a:lstStyle/>
          <a:p>
            <a:r>
              <a:rPr lang="en-US" dirty="0" smtClean="0"/>
              <a:t>We are getting ready to experience the a condensed version of the life of a student today by transitioning and rotating through different “classrooms” today.  You will rotate through 4 sessions, each focused on a section or two of the curriculum map, plus a 45-minute closing session.  You</a:t>
            </a:r>
            <a:r>
              <a:rPr lang="en-US" baseline="0" dirty="0" smtClean="0"/>
              <a:t> have only 5 minutes of transition time before the tardy bell rings, so i</a:t>
            </a:r>
            <a:r>
              <a:rPr lang="en-US" dirty="0" smtClean="0"/>
              <a:t>t is important that</a:t>
            </a:r>
            <a:r>
              <a:rPr lang="en-US" baseline="0" dirty="0" smtClean="0"/>
              <a:t> you transition QUICKLY because we want everyone to be able to go to lunch on time, and we can’t go to lunch until we finish.  During this time, you will be taking a deeper dive into each of these pieces of the map.  You will see how all of the maps are cohesively designed around the same language and format, allowing for easier integration of content and creating a common language among departments and content areas.  </a:t>
            </a:r>
          </a:p>
          <a:p>
            <a:endParaRPr lang="en-US" baseline="0" dirty="0" smtClean="0"/>
          </a:p>
          <a:p>
            <a:r>
              <a:rPr lang="en-US" dirty="0" smtClean="0"/>
              <a:t>These sessions are designed like a train-the-trainer to allow you to take back the information and share with your teachers and staff members.  Each rotation is about 20 minutes in length.  You can combine them and roll through all of them like we are doing today, or you can take them one-by-one with your staff and focus on one area at a time.  All materials, handouts, and </a:t>
            </a:r>
            <a:r>
              <a:rPr lang="en-US" dirty="0" err="1" smtClean="0"/>
              <a:t>powerpoints</a:t>
            </a:r>
            <a:r>
              <a:rPr lang="en-US" dirty="0" smtClean="0"/>
              <a:t> are located on the </a:t>
            </a:r>
            <a:r>
              <a:rPr lang="en-US" dirty="0" err="1" smtClean="0"/>
              <a:t>iSchool</a:t>
            </a:r>
            <a:r>
              <a:rPr lang="en-US" dirty="0" smtClean="0"/>
              <a:t> site (instructions for accessing are on the front page of your participant packet).  </a:t>
            </a:r>
          </a:p>
          <a:p>
            <a:endParaRPr lang="en-US" dirty="0" smtClean="0"/>
          </a:p>
          <a:p>
            <a:r>
              <a:rPr lang="en-US" dirty="0" smtClean="0"/>
              <a:t>Please continue to use the Today’s Meet site throughout the day today to submit your unanswered questions or comments throughout the day.  We will compile answers to these and send out to everyone after the last group meets on May 15.  Please proceed</a:t>
            </a:r>
            <a:r>
              <a:rPr lang="en-US" baseline="0" dirty="0" smtClean="0"/>
              <a:t> to your next session, which begins in exactly 5 minutes.  </a:t>
            </a:r>
            <a:endParaRPr lang="en-US" dirty="0" smtClean="0"/>
          </a:p>
          <a:p>
            <a:endParaRPr lang="en-US" baseline="0" dirty="0" smtClean="0"/>
          </a:p>
          <a:p>
            <a:endParaRPr lang="en-US" baseline="0" dirty="0" smtClean="0"/>
          </a:p>
        </p:txBody>
      </p:sp>
      <p:sp>
        <p:nvSpPr>
          <p:cNvPr id="4" name="Slide Number Placeholder 3"/>
          <p:cNvSpPr>
            <a:spLocks noGrp="1"/>
          </p:cNvSpPr>
          <p:nvPr>
            <p:ph type="sldNum" sz="quarter" idx="10"/>
          </p:nvPr>
        </p:nvSpPr>
        <p:spPr/>
        <p:txBody>
          <a:bodyPr/>
          <a:lstStyle/>
          <a:p>
            <a:fld id="{2266349B-579B-446E-944D-2E46BA00820B}" type="slidenum">
              <a:rPr lang="en-US" smtClean="0"/>
              <a:pPr/>
              <a:t>11</a:t>
            </a:fld>
            <a:endParaRPr lang="en-US"/>
          </a:p>
        </p:txBody>
      </p:sp>
    </p:spTree>
    <p:extLst>
      <p:ext uri="{BB962C8B-B14F-4D97-AF65-F5344CB8AC3E}">
        <p14:creationId xmlns:p14="http://schemas.microsoft.com/office/powerpoint/2010/main" val="211393738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descr="PPP_SBUSC_TLE_Jigsaw_Puzzle.png"/>
          <p:cNvPicPr>
            <a:picLocks noChangeAspect="1"/>
          </p:cNvPicPr>
          <p:nvPr/>
        </p:nvPicPr>
        <p:blipFill>
          <a:blip r:embed="rId2"/>
          <a:stretch>
            <a:fillRect/>
          </a:stretch>
        </p:blipFill>
        <p:spPr>
          <a:xfrm>
            <a:off x="0" y="0"/>
            <a:ext cx="9144000" cy="6858000"/>
          </a:xfrm>
          <a:prstGeom prst="rect">
            <a:avLst/>
          </a:prstGeom>
          <a:noFill/>
          <a:ln>
            <a:noFill/>
          </a:ln>
        </p:spPr>
      </p:pic>
      <p:sp>
        <p:nvSpPr>
          <p:cNvPr id="2" name="Title 1"/>
          <p:cNvSpPr>
            <a:spLocks noGrp="1"/>
          </p:cNvSpPr>
          <p:nvPr>
            <p:ph type="ctrTitle"/>
          </p:nvPr>
        </p:nvSpPr>
        <p:spPr>
          <a:xfrm>
            <a:off x="1371600" y="152400"/>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2743200" y="1600200"/>
            <a:ext cx="6400800" cy="1447800"/>
          </a:xfrm>
        </p:spPr>
        <p:txBody>
          <a:bodyPr/>
          <a:lstStyle>
            <a:lvl1pPr marL="0" indent="0" algn="ctr">
              <a:buNone/>
              <a:defRPr>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A1325D5-6472-49D0-8DFE-CF5F7A983DBF}" type="datetimeFigureOut">
              <a:rPr lang="en-US" smtClean="0"/>
              <a:pPr/>
              <a:t>6/5/2014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881A172-2591-45B3-9E35-7E31970F6217}"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A1325D5-6472-49D0-8DFE-CF5F7A983DBF}" type="datetimeFigureOut">
              <a:rPr lang="en-US" smtClean="0"/>
              <a:pPr/>
              <a:t>6/5/2014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881A172-2591-45B3-9E35-7E31970F6217}"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obj" preserve="1">
  <p:cSld name="1_Title and Content">
    <p:spTree>
      <p:nvGrpSpPr>
        <p:cNvPr id="1" name=""/>
        <p:cNvGrpSpPr/>
        <p:nvPr/>
      </p:nvGrpSpPr>
      <p:grpSpPr>
        <a:xfrm>
          <a:off x="0" y="0"/>
          <a:ext cx="0" cy="0"/>
          <a:chOff x="0" y="0"/>
          <a:chExt cx="0" cy="0"/>
        </a:xfrm>
      </p:grpSpPr>
      <p:sp>
        <p:nvSpPr>
          <p:cNvPr id="8" name="Rectangle 7"/>
          <p:cNvSpPr/>
          <p:nvPr userDrawn="1"/>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userDrawn="1"/>
        </p:nvSpPr>
        <p:spPr>
          <a:xfrm>
            <a:off x="0" y="1371600"/>
            <a:ext cx="9144000" cy="5486400"/>
          </a:xfrm>
          <a:prstGeom prst="rect">
            <a:avLst/>
          </a:prstGeom>
          <a:gradFill flip="none" rotWithShape="1">
            <a:gsLst>
              <a:gs pos="29000">
                <a:schemeClr val="accent1"/>
              </a:gs>
              <a:gs pos="100000">
                <a:schemeClr val="accent1">
                  <a:lumMod val="60000"/>
                  <a:lumOff val="40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PPP_SBUSC_TXT_Jigsaw_Puzzle.png"/>
          <p:cNvPicPr>
            <a:picLocks noChangeAspect="1"/>
          </p:cNvPicPr>
          <p:nvPr userDrawn="1"/>
        </p:nvPicPr>
        <p:blipFill>
          <a:blip r:embed="rId2"/>
          <a:srcRect b="80000"/>
          <a:stretch>
            <a:fillRect/>
          </a:stretch>
        </p:blipFill>
        <p:spPr>
          <a:xfrm>
            <a:off x="0" y="0"/>
            <a:ext cx="9144000" cy="1371600"/>
          </a:xfrm>
          <a:prstGeom prst="rect">
            <a:avLst/>
          </a:prstGeom>
          <a:noFill/>
          <a:ln>
            <a:noFill/>
          </a:ln>
        </p:spPr>
      </p:pic>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A1325D5-6472-49D0-8DFE-CF5F7A983DBF}" type="datetimeFigureOut">
              <a:rPr lang="en-US" smtClean="0"/>
              <a:pPr/>
              <a:t>6/5/2014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881A172-2591-45B3-9E35-7E31970F6217}"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obj" preserve="1">
  <p:cSld name="2_Title and Content">
    <p:spTree>
      <p:nvGrpSpPr>
        <p:cNvPr id="1" name=""/>
        <p:cNvGrpSpPr/>
        <p:nvPr/>
      </p:nvGrpSpPr>
      <p:grpSpPr>
        <a:xfrm>
          <a:off x="0" y="0"/>
          <a:ext cx="0" cy="0"/>
          <a:chOff x="0" y="0"/>
          <a:chExt cx="0" cy="0"/>
        </a:xfrm>
      </p:grpSpPr>
      <p:sp>
        <p:nvSpPr>
          <p:cNvPr id="8" name="Rectangle 7"/>
          <p:cNvSpPr/>
          <p:nvPr userDrawn="1"/>
        </p:nvSpPr>
        <p:spPr>
          <a:xfrm>
            <a:off x="0" y="0"/>
            <a:ext cx="9144000" cy="13716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PPP_SBUSC_TXT_Jigsaw_Puzzle.png"/>
          <p:cNvPicPr>
            <a:picLocks noChangeAspect="1"/>
          </p:cNvPicPr>
          <p:nvPr userDrawn="1"/>
        </p:nvPicPr>
        <p:blipFill>
          <a:blip r:embed="rId2"/>
          <a:srcRect b="80000"/>
          <a:stretch>
            <a:fillRect/>
          </a:stretch>
        </p:blipFill>
        <p:spPr>
          <a:xfrm>
            <a:off x="0" y="0"/>
            <a:ext cx="9144000" cy="1371600"/>
          </a:xfrm>
          <a:prstGeom prst="rect">
            <a:avLst/>
          </a:prstGeom>
          <a:noFill/>
          <a:ln>
            <a:noFill/>
          </a:ln>
        </p:spPr>
      </p:pic>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A1325D5-6472-49D0-8DFE-CF5F7A983DBF}" type="datetimeFigureOut">
              <a:rPr lang="en-US" smtClean="0"/>
              <a:pPr/>
              <a:t>6/5/2014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881A172-2591-45B3-9E35-7E31970F6217}"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A1325D5-6472-49D0-8DFE-CF5F7A983DBF}" type="datetimeFigureOut">
              <a:rPr lang="en-US" smtClean="0"/>
              <a:pPr/>
              <a:t>6/5/2014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881A172-2591-45B3-9E35-7E31970F6217}"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A1325D5-6472-49D0-8DFE-CF5F7A983DBF}" type="datetimeFigureOut">
              <a:rPr lang="en-US" smtClean="0"/>
              <a:pPr/>
              <a:t>6/5/2014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881A172-2591-45B3-9E35-7E31970F6217}"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A1325D5-6472-49D0-8DFE-CF5F7A983DBF}" type="datetimeFigureOut">
              <a:rPr lang="en-US" smtClean="0"/>
              <a:pPr/>
              <a:t>6/5/2014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881A172-2591-45B3-9E35-7E31970F6217}"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A1325D5-6472-49D0-8DFE-CF5F7A983DBF}" type="datetimeFigureOut">
              <a:rPr lang="en-US" smtClean="0"/>
              <a:pPr/>
              <a:t>6/5/2014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881A172-2591-45B3-9E35-7E31970F6217}"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A1325D5-6472-49D0-8DFE-CF5F7A983DBF}" type="datetimeFigureOut">
              <a:rPr lang="en-US" smtClean="0"/>
              <a:pPr/>
              <a:t>6/5/2014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881A172-2591-45B3-9E35-7E31970F6217}"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A1325D5-6472-49D0-8DFE-CF5F7A983DBF}" type="datetimeFigureOut">
              <a:rPr lang="en-US" smtClean="0"/>
              <a:pPr/>
              <a:t>6/5/2014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881A172-2591-45B3-9E35-7E31970F6217}"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A1325D5-6472-49D0-8DFE-CF5F7A983DBF}" type="datetimeFigureOut">
              <a:rPr lang="en-US" smtClean="0"/>
              <a:pPr/>
              <a:t>6/5/2014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881A172-2591-45B3-9E35-7E31970F6217}"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A1325D5-6472-49D0-8DFE-CF5F7A983DBF}" type="datetimeFigureOut">
              <a:rPr lang="en-US" smtClean="0"/>
              <a:pPr/>
              <a:t>6/5/2014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881A172-2591-45B3-9E35-7E31970F6217}" type="slidenum">
              <a:rPr lang="en-US" smtClean="0"/>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A1325D5-6472-49D0-8DFE-CF5F7A983DBF}" type="datetimeFigureOut">
              <a:rPr lang="en-US" smtClean="0"/>
              <a:pPr/>
              <a:t>6/5/2014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881A172-2591-45B3-9E35-7E31970F6217}"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descr="PPP_SBUSC_TXT_Jigsaw_Puzzle.png"/>
          <p:cNvPicPr>
            <a:picLocks noChangeAspect="1"/>
          </p:cNvPicPr>
          <p:nvPr/>
        </p:nvPicPr>
        <p:blipFill>
          <a:blip r:embed="rId15"/>
          <a:stretch>
            <a:fillRect/>
          </a:stretch>
        </p:blipFill>
        <p:spPr>
          <a:xfrm>
            <a:off x="0" y="0"/>
            <a:ext cx="9144000" cy="6858000"/>
          </a:xfrm>
          <a:prstGeom prst="rect">
            <a:avLst/>
          </a:prstGeom>
          <a:noFill/>
          <a:ln>
            <a:noFill/>
          </a:ln>
        </p:spPr>
      </p:pic>
      <p:sp>
        <p:nvSpPr>
          <p:cNvPr id="2" name="Title Placeholder 1"/>
          <p:cNvSpPr>
            <a:spLocks noGrp="1"/>
          </p:cNvSpPr>
          <p:nvPr>
            <p:ph type="title"/>
          </p:nvPr>
        </p:nvSpPr>
        <p:spPr>
          <a:xfrm>
            <a:off x="0" y="76200"/>
            <a:ext cx="7467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A1325D5-6472-49D0-8DFE-CF5F7A983DBF}" type="datetimeFigureOut">
              <a:rPr lang="en-US" smtClean="0"/>
              <a:pPr/>
              <a:t>6/5/2014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881A172-2591-45B3-9E35-7E31970F6217}"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72" r:id="rId3"/>
    <p:sldLayoutId id="2147483673" r:id="rId4"/>
    <p:sldLayoutId id="2147483663" r:id="rId5"/>
    <p:sldLayoutId id="2147483664" r:id="rId6"/>
    <p:sldLayoutId id="2147483665" r:id="rId7"/>
    <p:sldLayoutId id="2147483666" r:id="rId8"/>
    <p:sldLayoutId id="2147483667" r:id="rId9"/>
    <p:sldLayoutId id="2147483668" r:id="rId10"/>
    <p:sldLayoutId id="2147483669" r:id="rId11"/>
    <p:sldLayoutId id="2147483670" r:id="rId12"/>
    <p:sldLayoutId id="2147483671" r:id="rId13"/>
  </p:sldLayoutIdLst>
  <p:txStyles>
    <p:titleStyle>
      <a:lvl1pPr algn="ctr" defTabSz="914400" rtl="0" eaLnBrk="1" latinLnBrk="0" hangingPunct="1">
        <a:spcBef>
          <a:spcPct val="0"/>
        </a:spcBef>
        <a:buNone/>
        <a:defRPr sz="4400" b="1" kern="1200">
          <a:solidFill>
            <a:schemeClr val="bg1"/>
          </a:solidFill>
          <a:effectLst>
            <a:outerShdw blurRad="50800" dist="38100" dir="2700000" algn="tl" rotWithShape="0">
              <a:prstClr val="black">
                <a:alpha val="40000"/>
              </a:prstClr>
            </a:outerShdw>
            <a:reflection blurRad="6350" stA="55000" endA="300" endPos="45500" dir="5400000" sy="-100000" algn="bl" rotWithShape="0"/>
          </a:effectLst>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bg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bg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bg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bg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bg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6.png"/><Relationship Id="rId5" Type="http://schemas.openxmlformats.org/officeDocument/2006/relationships/image" Target="../media/image5.png"/><Relationship Id="rId10" Type="http://schemas.openxmlformats.org/officeDocument/2006/relationships/image" Target="../media/image10.png"/><Relationship Id="rId4" Type="http://schemas.openxmlformats.org/officeDocument/2006/relationships/image" Target="../media/image4.png"/><Relationship Id="rId9"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14.png"/></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Creating Coherence</a:t>
            </a:r>
            <a:endParaRPr lang="en-US" dirty="0"/>
          </a:p>
        </p:txBody>
      </p:sp>
      <p:sp>
        <p:nvSpPr>
          <p:cNvPr id="3" name="Subtitle 2"/>
          <p:cNvSpPr>
            <a:spLocks noGrp="1"/>
          </p:cNvSpPr>
          <p:nvPr>
            <p:ph type="subTitle" idx="1"/>
          </p:nvPr>
        </p:nvSpPr>
        <p:spPr/>
        <p:txBody>
          <a:bodyPr>
            <a:normAutofit fontScale="92500" lnSpcReduction="10000"/>
          </a:bodyPr>
          <a:lstStyle/>
          <a:p>
            <a:r>
              <a:rPr lang="en-US" dirty="0" smtClean="0"/>
              <a:t>The Role of Curriculum Mapping in Supporting Teacher Effectiveness</a:t>
            </a:r>
          </a:p>
          <a:p>
            <a:r>
              <a:rPr lang="en-US" i="1" dirty="0" smtClean="0"/>
              <a:t>May 2014</a:t>
            </a:r>
            <a:endParaRPr lang="en-US" i="1"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Today’s Meet</a:t>
            </a:r>
            <a:endParaRPr lang="en-US" dirty="0"/>
          </a:p>
        </p:txBody>
      </p:sp>
      <p:sp>
        <p:nvSpPr>
          <p:cNvPr id="3" name="Content Placeholder 2"/>
          <p:cNvSpPr>
            <a:spLocks noGrp="1"/>
          </p:cNvSpPr>
          <p:nvPr>
            <p:ph idx="1"/>
          </p:nvPr>
        </p:nvSpPr>
        <p:spPr/>
        <p:txBody>
          <a:bodyPr/>
          <a:lstStyle/>
          <a:p>
            <a:pPr marL="0" indent="0" algn="ctr">
              <a:buNone/>
            </a:pPr>
            <a:endParaRPr lang="en-US" sz="4400" dirty="0" smtClean="0"/>
          </a:p>
          <a:p>
            <a:pPr marL="0" indent="0" algn="ctr">
              <a:buNone/>
            </a:pPr>
            <a:r>
              <a:rPr lang="en-US" sz="4400" dirty="0" smtClean="0"/>
              <a:t>Send questions to Today’s Meet at </a:t>
            </a:r>
            <a:endParaRPr lang="en-US" dirty="0" smtClean="0"/>
          </a:p>
          <a:p>
            <a:pPr marL="0" indent="0">
              <a:buNone/>
            </a:pPr>
            <a:endParaRPr lang="en-US" dirty="0"/>
          </a:p>
          <a:p>
            <a:pPr marL="0" indent="0" algn="ctr">
              <a:buNone/>
            </a:pPr>
            <a:r>
              <a:rPr lang="en-US" sz="4800" b="1" dirty="0" smtClean="0">
                <a:solidFill>
                  <a:srgbClr val="7030A0"/>
                </a:solidFill>
              </a:rPr>
              <a:t>http://today.io/nkx4</a:t>
            </a:r>
          </a:p>
          <a:p>
            <a:pPr marL="0" indent="0" algn="ctr">
              <a:buNone/>
            </a:pPr>
            <a:endParaRPr lang="en-US" sz="4800" dirty="0" smtClean="0">
              <a:solidFill>
                <a:srgbClr val="7030A0"/>
              </a:solidFill>
            </a:endParaRPr>
          </a:p>
          <a:p>
            <a:pPr marL="0" indent="0">
              <a:buNone/>
            </a:pPr>
            <a:endParaRPr lang="en-US" dirty="0"/>
          </a:p>
        </p:txBody>
      </p:sp>
    </p:spTree>
    <p:extLst>
      <p:ext uri="{BB962C8B-B14F-4D97-AF65-F5344CB8AC3E}">
        <p14:creationId xmlns:p14="http://schemas.microsoft.com/office/powerpoint/2010/main" val="62358426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Big Idea:  Coherence</a:t>
            </a:r>
            <a:endParaRPr lang="en-US" dirty="0"/>
          </a:p>
        </p:txBody>
      </p:sp>
      <p:pic>
        <p:nvPicPr>
          <p:cNvPr id="8" name="Content Placeholder 7"/>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2720739" y="3581392"/>
            <a:ext cx="3037116" cy="2971801"/>
          </a:xfrm>
        </p:spPr>
      </p:pic>
      <p:pic>
        <p:nvPicPr>
          <p:cNvPr id="9" name="Picture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56282" y="1623592"/>
            <a:ext cx="3276600" cy="3271139"/>
          </a:xfrm>
          <a:prstGeom prst="rect">
            <a:avLst/>
          </a:prstGeom>
        </p:spPr>
      </p:pic>
      <p:pic>
        <p:nvPicPr>
          <p:cNvPr id="10" name="Picture 9"/>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757855" y="1461947"/>
            <a:ext cx="3180952" cy="3186254"/>
          </a:xfrm>
          <a:prstGeom prst="rect">
            <a:avLst/>
          </a:prstGeom>
        </p:spPr>
      </p:pic>
      <p:sp>
        <p:nvSpPr>
          <p:cNvPr id="11" name="TextBox 10"/>
          <p:cNvSpPr txBox="1"/>
          <p:nvPr/>
        </p:nvSpPr>
        <p:spPr>
          <a:xfrm rot="19167665">
            <a:off x="751128" y="2600074"/>
            <a:ext cx="2231544" cy="830997"/>
          </a:xfrm>
          <a:prstGeom prst="rect">
            <a:avLst/>
          </a:prstGeom>
          <a:noFill/>
        </p:spPr>
        <p:txBody>
          <a:bodyPr wrap="square" rtlCol="0">
            <a:spAutoFit/>
          </a:bodyPr>
          <a:lstStyle/>
          <a:p>
            <a:pPr algn="ctr"/>
            <a:r>
              <a:rPr lang="en-US" sz="4800" b="1" dirty="0" smtClean="0">
                <a:ln>
                  <a:solidFill>
                    <a:schemeClr val="tx1"/>
                  </a:solidFill>
                </a:ln>
                <a:solidFill>
                  <a:schemeClr val="bg1"/>
                </a:solidFill>
              </a:rPr>
              <a:t>PGES</a:t>
            </a:r>
            <a:endParaRPr lang="en-US" sz="4800" b="1" dirty="0">
              <a:ln>
                <a:solidFill>
                  <a:schemeClr val="tx1"/>
                </a:solidFill>
              </a:ln>
              <a:solidFill>
                <a:schemeClr val="bg1"/>
              </a:solidFill>
            </a:endParaRPr>
          </a:p>
        </p:txBody>
      </p:sp>
      <p:sp>
        <p:nvSpPr>
          <p:cNvPr id="12" name="TextBox 11"/>
          <p:cNvSpPr txBox="1"/>
          <p:nvPr/>
        </p:nvSpPr>
        <p:spPr>
          <a:xfrm>
            <a:off x="3276600" y="4294566"/>
            <a:ext cx="2231544" cy="1200329"/>
          </a:xfrm>
          <a:prstGeom prst="rect">
            <a:avLst/>
          </a:prstGeom>
          <a:noFill/>
        </p:spPr>
        <p:txBody>
          <a:bodyPr wrap="square" rtlCol="0">
            <a:spAutoFit/>
          </a:bodyPr>
          <a:lstStyle/>
          <a:p>
            <a:pPr algn="ctr"/>
            <a:r>
              <a:rPr lang="en-US" sz="3600" b="1" dirty="0" smtClean="0">
                <a:ln>
                  <a:solidFill>
                    <a:schemeClr val="tx1"/>
                  </a:solidFill>
                </a:ln>
                <a:solidFill>
                  <a:schemeClr val="bg1"/>
                </a:solidFill>
              </a:rPr>
              <a:t>Common Core</a:t>
            </a:r>
            <a:endParaRPr lang="en-US" sz="3600" b="1" dirty="0">
              <a:ln>
                <a:solidFill>
                  <a:schemeClr val="tx1"/>
                </a:solidFill>
              </a:ln>
              <a:solidFill>
                <a:schemeClr val="bg1"/>
              </a:solidFill>
            </a:endParaRPr>
          </a:p>
        </p:txBody>
      </p:sp>
      <p:sp>
        <p:nvSpPr>
          <p:cNvPr id="13" name="TextBox 12"/>
          <p:cNvSpPr txBox="1"/>
          <p:nvPr/>
        </p:nvSpPr>
        <p:spPr>
          <a:xfrm rot="2662575">
            <a:off x="6259937" y="2454909"/>
            <a:ext cx="2231544" cy="1200329"/>
          </a:xfrm>
          <a:prstGeom prst="rect">
            <a:avLst/>
          </a:prstGeom>
          <a:noFill/>
        </p:spPr>
        <p:txBody>
          <a:bodyPr wrap="square" rtlCol="0">
            <a:spAutoFit/>
          </a:bodyPr>
          <a:lstStyle/>
          <a:p>
            <a:pPr algn="ctr"/>
            <a:r>
              <a:rPr lang="en-US" sz="3600" b="1" dirty="0" smtClean="0">
                <a:ln>
                  <a:solidFill>
                    <a:schemeClr val="tx1"/>
                  </a:solidFill>
                </a:ln>
                <a:solidFill>
                  <a:schemeClr val="bg1"/>
                </a:solidFill>
              </a:rPr>
              <a:t>Program Reviews</a:t>
            </a:r>
            <a:endParaRPr lang="en-US" sz="3600" b="1" dirty="0">
              <a:ln>
                <a:solidFill>
                  <a:schemeClr val="tx1"/>
                </a:solidFill>
              </a:ln>
              <a:solidFill>
                <a:schemeClr val="bg1"/>
              </a:solidFill>
            </a:endParaRPr>
          </a:p>
        </p:txBody>
      </p:sp>
      <p:pic>
        <p:nvPicPr>
          <p:cNvPr id="14" name="Picture 1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rot="20109817">
            <a:off x="495343" y="3353274"/>
            <a:ext cx="4022481" cy="2788920"/>
          </a:xfrm>
          <a:prstGeom prst="rect">
            <a:avLst/>
          </a:prstGeom>
        </p:spPr>
      </p:pic>
      <p:sp>
        <p:nvSpPr>
          <p:cNvPr id="15" name="TextBox 14"/>
          <p:cNvSpPr txBox="1"/>
          <p:nvPr/>
        </p:nvSpPr>
        <p:spPr>
          <a:xfrm>
            <a:off x="1343447" y="4189513"/>
            <a:ext cx="2231544" cy="830997"/>
          </a:xfrm>
          <a:prstGeom prst="rect">
            <a:avLst/>
          </a:prstGeom>
          <a:noFill/>
        </p:spPr>
        <p:txBody>
          <a:bodyPr wrap="square" rtlCol="0">
            <a:spAutoFit/>
          </a:bodyPr>
          <a:lstStyle/>
          <a:p>
            <a:pPr algn="ctr"/>
            <a:r>
              <a:rPr lang="en-US" sz="4800" b="1" dirty="0" smtClean="0">
                <a:ln>
                  <a:solidFill>
                    <a:schemeClr val="tx1"/>
                  </a:solidFill>
                </a:ln>
                <a:solidFill>
                  <a:schemeClr val="bg1"/>
                </a:solidFill>
              </a:rPr>
              <a:t>MAP</a:t>
            </a:r>
            <a:endParaRPr lang="en-US" sz="4800" b="1" dirty="0">
              <a:ln>
                <a:solidFill>
                  <a:schemeClr val="tx1"/>
                </a:solidFill>
              </a:ln>
              <a:solidFill>
                <a:schemeClr val="bg1"/>
              </a:solidFill>
            </a:endParaRPr>
          </a:p>
        </p:txBody>
      </p:sp>
      <p:pic>
        <p:nvPicPr>
          <p:cNvPr id="16" name="Picture 15"/>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rot="2009725">
            <a:off x="4184612" y="2437707"/>
            <a:ext cx="4220399" cy="4220399"/>
          </a:xfrm>
          <a:prstGeom prst="rect">
            <a:avLst/>
          </a:prstGeom>
        </p:spPr>
      </p:pic>
      <p:sp>
        <p:nvSpPr>
          <p:cNvPr id="17" name="TextBox 16"/>
          <p:cNvSpPr txBox="1"/>
          <p:nvPr/>
        </p:nvSpPr>
        <p:spPr>
          <a:xfrm rot="2272594">
            <a:off x="5058229" y="3965713"/>
            <a:ext cx="2231544" cy="830997"/>
          </a:xfrm>
          <a:prstGeom prst="rect">
            <a:avLst/>
          </a:prstGeom>
          <a:noFill/>
        </p:spPr>
        <p:txBody>
          <a:bodyPr wrap="square" rtlCol="0">
            <a:spAutoFit/>
          </a:bodyPr>
          <a:lstStyle/>
          <a:p>
            <a:pPr algn="ctr"/>
            <a:r>
              <a:rPr lang="en-US" sz="4800" b="1" dirty="0" smtClean="0">
                <a:ln>
                  <a:solidFill>
                    <a:schemeClr val="tx1"/>
                  </a:solidFill>
                </a:ln>
                <a:solidFill>
                  <a:schemeClr val="bg1"/>
                </a:solidFill>
              </a:rPr>
              <a:t>NGSS</a:t>
            </a:r>
            <a:endParaRPr lang="en-US" sz="4800" b="1" dirty="0">
              <a:ln>
                <a:solidFill>
                  <a:schemeClr val="tx1"/>
                </a:solidFill>
              </a:ln>
              <a:solidFill>
                <a:schemeClr val="bg1"/>
              </a:solidFill>
            </a:endParaRPr>
          </a:p>
        </p:txBody>
      </p:sp>
      <p:pic>
        <p:nvPicPr>
          <p:cNvPr id="18" name="Picture 17"/>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600563" y="1698115"/>
            <a:ext cx="3840948" cy="2752679"/>
          </a:xfrm>
          <a:prstGeom prst="rect">
            <a:avLst/>
          </a:prstGeom>
        </p:spPr>
      </p:pic>
      <p:sp>
        <p:nvSpPr>
          <p:cNvPr id="19" name="TextBox 18"/>
          <p:cNvSpPr txBox="1"/>
          <p:nvPr/>
        </p:nvSpPr>
        <p:spPr>
          <a:xfrm rot="20823239">
            <a:off x="3369654" y="2559153"/>
            <a:ext cx="2231544" cy="1077218"/>
          </a:xfrm>
          <a:prstGeom prst="rect">
            <a:avLst/>
          </a:prstGeom>
          <a:noFill/>
        </p:spPr>
        <p:txBody>
          <a:bodyPr wrap="square" rtlCol="0">
            <a:spAutoFit/>
          </a:bodyPr>
          <a:lstStyle/>
          <a:p>
            <a:pPr algn="ctr"/>
            <a:r>
              <a:rPr lang="en-US" sz="3200" b="1" dirty="0" smtClean="0">
                <a:ln>
                  <a:solidFill>
                    <a:schemeClr val="tx1"/>
                  </a:solidFill>
                </a:ln>
                <a:solidFill>
                  <a:schemeClr val="bg1"/>
                </a:solidFill>
              </a:rPr>
              <a:t>21</a:t>
            </a:r>
            <a:r>
              <a:rPr lang="en-US" sz="3200" b="1" baseline="30000" dirty="0" smtClean="0">
                <a:ln>
                  <a:solidFill>
                    <a:schemeClr val="tx1"/>
                  </a:solidFill>
                </a:ln>
                <a:solidFill>
                  <a:schemeClr val="bg1"/>
                </a:solidFill>
              </a:rPr>
              <a:t>st</a:t>
            </a:r>
            <a:r>
              <a:rPr lang="en-US" sz="3200" b="1" dirty="0" smtClean="0">
                <a:ln>
                  <a:solidFill>
                    <a:schemeClr val="tx1"/>
                  </a:solidFill>
                </a:ln>
                <a:solidFill>
                  <a:schemeClr val="bg1"/>
                </a:solidFill>
              </a:rPr>
              <a:t> Century Skills</a:t>
            </a:r>
            <a:endParaRPr lang="en-US" sz="3200" b="1" dirty="0">
              <a:ln>
                <a:solidFill>
                  <a:schemeClr val="tx1"/>
                </a:solidFill>
              </a:ln>
              <a:solidFill>
                <a:schemeClr val="bg1"/>
              </a:solidFill>
            </a:endParaRPr>
          </a:p>
        </p:txBody>
      </p:sp>
      <p:pic>
        <p:nvPicPr>
          <p:cNvPr id="23" name="Picture 22"/>
          <p:cNvPicPr>
            <a:picLocks noChangeAspect="1"/>
          </p:cNvPicPr>
          <p:nvPr/>
        </p:nvPicPr>
        <p:blipFill>
          <a:blip r:embed="rId9"/>
          <a:stretch>
            <a:fillRect/>
          </a:stretch>
        </p:blipFill>
        <p:spPr>
          <a:xfrm>
            <a:off x="23870" y="1449680"/>
            <a:ext cx="8949645" cy="5386570"/>
          </a:xfrm>
          <a:prstGeom prst="rect">
            <a:avLst/>
          </a:prstGeom>
        </p:spPr>
      </p:pic>
      <p:sp>
        <p:nvSpPr>
          <p:cNvPr id="25" name="Rectangle 24"/>
          <p:cNvSpPr/>
          <p:nvPr/>
        </p:nvSpPr>
        <p:spPr>
          <a:xfrm>
            <a:off x="0" y="1449680"/>
            <a:ext cx="9067800" cy="5386570"/>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6" name="Picture 25"/>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33970" y="1533794"/>
            <a:ext cx="8963416" cy="5302455"/>
          </a:xfrm>
          <a:prstGeom prst="rect">
            <a:avLst/>
          </a:prstGeom>
        </p:spPr>
      </p:pic>
    </p:spTree>
    <p:extLst>
      <p:ext uri="{BB962C8B-B14F-4D97-AF65-F5344CB8AC3E}">
        <p14:creationId xmlns:p14="http://schemas.microsoft.com/office/powerpoint/2010/main" val="7147683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fade">
                                      <p:cBhvr>
                                        <p:cTn id="18" dur="500"/>
                                        <p:tgtEl>
                                          <p:spTgt spid="12"/>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fade">
                                      <p:cBhvr>
                                        <p:cTn id="23" dur="500"/>
                                        <p:tgtEl>
                                          <p:spTgt spid="10"/>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Effect transition="in" filter="fade">
                                      <p:cBhvr>
                                        <p:cTn id="26" dur="500"/>
                                        <p:tgtEl>
                                          <p:spTgt spid="13"/>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fade">
                                      <p:cBhvr>
                                        <p:cTn id="31" dur="500"/>
                                        <p:tgtEl>
                                          <p:spTgt spid="14"/>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15"/>
                                        </p:tgtEl>
                                        <p:attrNameLst>
                                          <p:attrName>style.visibility</p:attrName>
                                        </p:attrNameLst>
                                      </p:cBhvr>
                                      <p:to>
                                        <p:strVal val="visible"/>
                                      </p:to>
                                    </p:set>
                                    <p:animEffect transition="in" filter="fade">
                                      <p:cBhvr>
                                        <p:cTn id="34" dur="500"/>
                                        <p:tgtEl>
                                          <p:spTgt spid="15"/>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nodeType="clickEffect">
                                  <p:stCondLst>
                                    <p:cond delay="0"/>
                                  </p:stCondLst>
                                  <p:childTnLst>
                                    <p:set>
                                      <p:cBhvr>
                                        <p:cTn id="38" dur="1" fill="hold">
                                          <p:stCondLst>
                                            <p:cond delay="0"/>
                                          </p:stCondLst>
                                        </p:cTn>
                                        <p:tgtEl>
                                          <p:spTgt spid="16"/>
                                        </p:tgtEl>
                                        <p:attrNameLst>
                                          <p:attrName>style.visibility</p:attrName>
                                        </p:attrNameLst>
                                      </p:cBhvr>
                                      <p:to>
                                        <p:strVal val="visible"/>
                                      </p:to>
                                    </p:set>
                                    <p:animEffect transition="in" filter="fade">
                                      <p:cBhvr>
                                        <p:cTn id="39" dur="500"/>
                                        <p:tgtEl>
                                          <p:spTgt spid="16"/>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17"/>
                                        </p:tgtEl>
                                        <p:attrNameLst>
                                          <p:attrName>style.visibility</p:attrName>
                                        </p:attrNameLst>
                                      </p:cBhvr>
                                      <p:to>
                                        <p:strVal val="visible"/>
                                      </p:to>
                                    </p:set>
                                    <p:animEffect transition="in" filter="fade">
                                      <p:cBhvr>
                                        <p:cTn id="42" dur="500"/>
                                        <p:tgtEl>
                                          <p:spTgt spid="17"/>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18"/>
                                        </p:tgtEl>
                                        <p:attrNameLst>
                                          <p:attrName>style.visibility</p:attrName>
                                        </p:attrNameLst>
                                      </p:cBhvr>
                                      <p:to>
                                        <p:strVal val="visible"/>
                                      </p:to>
                                    </p:set>
                                    <p:animEffect transition="in" filter="fade">
                                      <p:cBhvr>
                                        <p:cTn id="47" dur="500"/>
                                        <p:tgtEl>
                                          <p:spTgt spid="18"/>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19"/>
                                        </p:tgtEl>
                                        <p:attrNameLst>
                                          <p:attrName>style.visibility</p:attrName>
                                        </p:attrNameLst>
                                      </p:cBhvr>
                                      <p:to>
                                        <p:strVal val="visible"/>
                                      </p:to>
                                    </p:set>
                                    <p:animEffect transition="in" filter="fade">
                                      <p:cBhvr>
                                        <p:cTn id="50" dur="500"/>
                                        <p:tgtEl>
                                          <p:spTgt spid="19"/>
                                        </p:tgtEl>
                                      </p:cBhvr>
                                    </p:animEffect>
                                  </p:childTnLst>
                                </p:cTn>
                              </p:par>
                            </p:childTnLst>
                          </p:cTn>
                        </p:par>
                      </p:childTnLst>
                    </p:cTn>
                  </p:par>
                  <p:par>
                    <p:cTn id="51" fill="hold">
                      <p:stCondLst>
                        <p:cond delay="indefinite"/>
                      </p:stCondLst>
                      <p:childTnLst>
                        <p:par>
                          <p:cTn id="52" fill="hold">
                            <p:stCondLst>
                              <p:cond delay="0"/>
                            </p:stCondLst>
                            <p:childTnLst>
                              <p:par>
                                <p:cTn id="53" presetID="21" presetClass="entr" presetSubtype="1" fill="hold" nodeType="clickEffect">
                                  <p:stCondLst>
                                    <p:cond delay="0"/>
                                  </p:stCondLst>
                                  <p:childTnLst>
                                    <p:set>
                                      <p:cBhvr>
                                        <p:cTn id="54" dur="1" fill="hold">
                                          <p:stCondLst>
                                            <p:cond delay="0"/>
                                          </p:stCondLst>
                                        </p:cTn>
                                        <p:tgtEl>
                                          <p:spTgt spid="23"/>
                                        </p:tgtEl>
                                        <p:attrNameLst>
                                          <p:attrName>style.visibility</p:attrName>
                                        </p:attrNameLst>
                                      </p:cBhvr>
                                      <p:to>
                                        <p:strVal val="visible"/>
                                      </p:to>
                                    </p:set>
                                    <p:animEffect transition="in" filter="wheel(1)">
                                      <p:cBhvr>
                                        <p:cTn id="55" dur="1000"/>
                                        <p:tgtEl>
                                          <p:spTgt spid="23"/>
                                        </p:tgtEl>
                                      </p:cBhvr>
                                    </p:animEffect>
                                  </p:childTnLst>
                                </p:cTn>
                              </p:par>
                            </p:childTnLst>
                          </p:cTn>
                        </p:par>
                      </p:childTnLst>
                    </p:cTn>
                  </p:par>
                  <p:par>
                    <p:cTn id="56" fill="hold">
                      <p:stCondLst>
                        <p:cond delay="indefinite"/>
                      </p:stCondLst>
                      <p:childTnLst>
                        <p:par>
                          <p:cTn id="57" fill="hold">
                            <p:stCondLst>
                              <p:cond delay="0"/>
                            </p:stCondLst>
                            <p:childTnLst>
                              <p:par>
                                <p:cTn id="58" presetID="10" presetClass="entr" presetSubtype="0" fill="hold" grpId="0" nodeType="clickEffect">
                                  <p:stCondLst>
                                    <p:cond delay="0"/>
                                  </p:stCondLst>
                                  <p:childTnLst>
                                    <p:set>
                                      <p:cBhvr>
                                        <p:cTn id="59" dur="1" fill="hold">
                                          <p:stCondLst>
                                            <p:cond delay="0"/>
                                          </p:stCondLst>
                                        </p:cTn>
                                        <p:tgtEl>
                                          <p:spTgt spid="25"/>
                                        </p:tgtEl>
                                        <p:attrNameLst>
                                          <p:attrName>style.visibility</p:attrName>
                                        </p:attrNameLst>
                                      </p:cBhvr>
                                      <p:to>
                                        <p:strVal val="visible"/>
                                      </p:to>
                                    </p:set>
                                    <p:animEffect transition="in" filter="fade">
                                      <p:cBhvr>
                                        <p:cTn id="60" dur="500"/>
                                        <p:tgtEl>
                                          <p:spTgt spid="25"/>
                                        </p:tgtEl>
                                      </p:cBhvr>
                                    </p:animEffect>
                                  </p:childTnLst>
                                </p:cTn>
                              </p:par>
                              <p:par>
                                <p:cTn id="61" presetID="10" presetClass="entr" presetSubtype="0" fill="hold" nodeType="withEffect">
                                  <p:stCondLst>
                                    <p:cond delay="0"/>
                                  </p:stCondLst>
                                  <p:childTnLst>
                                    <p:set>
                                      <p:cBhvr>
                                        <p:cTn id="62" dur="1" fill="hold">
                                          <p:stCondLst>
                                            <p:cond delay="0"/>
                                          </p:stCondLst>
                                        </p:cTn>
                                        <p:tgtEl>
                                          <p:spTgt spid="26"/>
                                        </p:tgtEl>
                                        <p:attrNameLst>
                                          <p:attrName>style.visibility</p:attrName>
                                        </p:attrNameLst>
                                      </p:cBhvr>
                                      <p:to>
                                        <p:strVal val="visible"/>
                                      </p:to>
                                    </p:set>
                                    <p:animEffect transition="in" filter="fade">
                                      <p:cBhvr>
                                        <p:cTn id="63"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3" grpId="0"/>
      <p:bldP spid="15" grpId="0"/>
      <p:bldP spid="17" grpId="0"/>
      <p:bldP spid="19" grpId="0"/>
      <p:bldP spid="2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Essential Question</a:t>
            </a:r>
            <a:endParaRPr lang="en-US"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48000" y="1707412"/>
            <a:ext cx="3048000" cy="4311537"/>
          </a:xfrm>
          <a:prstGeom prst="rect">
            <a:avLst/>
          </a:prstGeom>
        </p:spPr>
      </p:pic>
      <p:sp>
        <p:nvSpPr>
          <p:cNvPr id="3" name="Content Placeholder 2"/>
          <p:cNvSpPr>
            <a:spLocks noGrp="1"/>
          </p:cNvSpPr>
          <p:nvPr>
            <p:ph idx="1"/>
          </p:nvPr>
        </p:nvSpPr>
        <p:spPr/>
        <p:txBody>
          <a:bodyPr/>
          <a:lstStyle/>
          <a:p>
            <a:pPr marL="0" indent="0" algn="ctr">
              <a:buNone/>
            </a:pPr>
            <a:endParaRPr lang="en-US" sz="4400" b="1" dirty="0" smtClean="0">
              <a:ln>
                <a:solidFill>
                  <a:srgbClr val="00B0F0"/>
                </a:solidFill>
              </a:ln>
            </a:endParaRPr>
          </a:p>
          <a:p>
            <a:pPr marL="0" indent="0" algn="ctr">
              <a:buNone/>
            </a:pPr>
            <a:r>
              <a:rPr lang="en-US" sz="4800" b="1" dirty="0" smtClean="0">
                <a:ln>
                  <a:solidFill>
                    <a:srgbClr val="00B0F0"/>
                  </a:solidFill>
                </a:ln>
              </a:rPr>
              <a:t>How does curriculum mapping fit into the larger picture of teacher effectiveness?</a:t>
            </a:r>
          </a:p>
          <a:p>
            <a:pPr marL="0" indent="0" algn="ctr">
              <a:buNone/>
            </a:pPr>
            <a:endParaRPr lang="en-US" sz="4400" b="1" dirty="0"/>
          </a:p>
          <a:p>
            <a:pPr marL="0" indent="0" algn="ctr">
              <a:buNone/>
            </a:pPr>
            <a:endParaRPr lang="en-US" sz="4400" b="1" dirty="0" smtClean="0"/>
          </a:p>
          <a:p>
            <a:pPr marL="0" indent="0" algn="ctr">
              <a:buNone/>
            </a:pPr>
            <a:endParaRPr lang="en-US" dirty="0"/>
          </a:p>
        </p:txBody>
      </p:sp>
      <p:sp>
        <p:nvSpPr>
          <p:cNvPr id="5" name="Rounded Rectangle 4"/>
          <p:cNvSpPr/>
          <p:nvPr/>
        </p:nvSpPr>
        <p:spPr>
          <a:xfrm rot="19909106">
            <a:off x="1066800" y="2590791"/>
            <a:ext cx="7010400" cy="1905000"/>
          </a:xfrm>
          <a:prstGeom prst="round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3600" b="1" i="1" dirty="0" smtClean="0">
                <a:ln>
                  <a:solidFill>
                    <a:schemeClr val="tx1"/>
                  </a:solidFill>
                </a:ln>
              </a:rPr>
              <a:t>Enduring Skill</a:t>
            </a:r>
          </a:p>
          <a:p>
            <a:pPr algn="ctr"/>
            <a:r>
              <a:rPr lang="en-US" sz="3600" b="1" dirty="0" smtClean="0">
                <a:ln>
                  <a:solidFill>
                    <a:schemeClr val="tx1"/>
                  </a:solidFill>
                </a:ln>
              </a:rPr>
              <a:t>Domain 1:  Planning and Preparation</a:t>
            </a:r>
            <a:endParaRPr lang="en-US" sz="3600" b="1" dirty="0">
              <a:ln>
                <a:solidFill>
                  <a:schemeClr val="tx1"/>
                </a:solidFill>
              </a:ln>
            </a:endParaRPr>
          </a:p>
        </p:txBody>
      </p:sp>
    </p:spTree>
    <p:extLst>
      <p:ext uri="{BB962C8B-B14F-4D97-AF65-F5344CB8AC3E}">
        <p14:creationId xmlns:p14="http://schemas.microsoft.com/office/powerpoint/2010/main" val="38347306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80">
                                          <p:stCondLst>
                                            <p:cond delay="0"/>
                                          </p:stCondLst>
                                        </p:cTn>
                                        <p:tgtEl>
                                          <p:spTgt spid="5"/>
                                        </p:tgtEl>
                                      </p:cBhvr>
                                    </p:animEffect>
                                    <p:anim calcmode="lin" valueType="num">
                                      <p:cBhvr>
                                        <p:cTn id="8"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13" dur="26">
                                          <p:stCondLst>
                                            <p:cond delay="650"/>
                                          </p:stCondLst>
                                        </p:cTn>
                                        <p:tgtEl>
                                          <p:spTgt spid="5"/>
                                        </p:tgtEl>
                                      </p:cBhvr>
                                      <p:to x="100000" y="60000"/>
                                    </p:animScale>
                                    <p:animScale>
                                      <p:cBhvr>
                                        <p:cTn id="14" dur="166" decel="50000">
                                          <p:stCondLst>
                                            <p:cond delay="676"/>
                                          </p:stCondLst>
                                        </p:cTn>
                                        <p:tgtEl>
                                          <p:spTgt spid="5"/>
                                        </p:tgtEl>
                                      </p:cBhvr>
                                      <p:to x="100000" y="100000"/>
                                    </p:animScale>
                                    <p:animScale>
                                      <p:cBhvr>
                                        <p:cTn id="15" dur="26">
                                          <p:stCondLst>
                                            <p:cond delay="1312"/>
                                          </p:stCondLst>
                                        </p:cTn>
                                        <p:tgtEl>
                                          <p:spTgt spid="5"/>
                                        </p:tgtEl>
                                      </p:cBhvr>
                                      <p:to x="100000" y="80000"/>
                                    </p:animScale>
                                    <p:animScale>
                                      <p:cBhvr>
                                        <p:cTn id="16" dur="166" decel="50000">
                                          <p:stCondLst>
                                            <p:cond delay="1338"/>
                                          </p:stCondLst>
                                        </p:cTn>
                                        <p:tgtEl>
                                          <p:spTgt spid="5"/>
                                        </p:tgtEl>
                                      </p:cBhvr>
                                      <p:to x="100000" y="100000"/>
                                    </p:animScale>
                                    <p:animScale>
                                      <p:cBhvr>
                                        <p:cTn id="17" dur="26">
                                          <p:stCondLst>
                                            <p:cond delay="1642"/>
                                          </p:stCondLst>
                                        </p:cTn>
                                        <p:tgtEl>
                                          <p:spTgt spid="5"/>
                                        </p:tgtEl>
                                      </p:cBhvr>
                                      <p:to x="100000" y="90000"/>
                                    </p:animScale>
                                    <p:animScale>
                                      <p:cBhvr>
                                        <p:cTn id="18" dur="166" decel="50000">
                                          <p:stCondLst>
                                            <p:cond delay="1668"/>
                                          </p:stCondLst>
                                        </p:cTn>
                                        <p:tgtEl>
                                          <p:spTgt spid="5"/>
                                        </p:tgtEl>
                                      </p:cBhvr>
                                      <p:to x="100000" y="100000"/>
                                    </p:animScale>
                                    <p:animScale>
                                      <p:cBhvr>
                                        <p:cTn id="19" dur="26">
                                          <p:stCondLst>
                                            <p:cond delay="1808"/>
                                          </p:stCondLst>
                                        </p:cTn>
                                        <p:tgtEl>
                                          <p:spTgt spid="5"/>
                                        </p:tgtEl>
                                      </p:cBhvr>
                                      <p:to x="100000" y="95000"/>
                                    </p:animScale>
                                    <p:animScale>
                                      <p:cBhvr>
                                        <p:cTn id="20" dur="166" decel="50000">
                                          <p:stCondLst>
                                            <p:cond delay="1834"/>
                                          </p:stCondLst>
                                        </p:cTn>
                                        <p:tgtEl>
                                          <p:spTgt spid="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0" y="76200"/>
            <a:ext cx="7467600" cy="685800"/>
          </a:xfrm>
        </p:spPr>
        <p:txBody>
          <a:bodyPr>
            <a:normAutofit fontScale="90000"/>
          </a:bodyPr>
          <a:lstStyle/>
          <a:p>
            <a:r>
              <a:rPr lang="en-US" dirty="0" smtClean="0">
                <a:solidFill>
                  <a:srgbClr val="00B0F0"/>
                </a:solidFill>
              </a:rPr>
              <a:t>The Standards-Based Classroom</a:t>
            </a:r>
            <a:endParaRPr lang="en-US" dirty="0">
              <a:solidFill>
                <a:srgbClr val="00B0F0"/>
              </a:solidFill>
            </a:endParaRPr>
          </a:p>
        </p:txBody>
      </p:sp>
      <p:pic>
        <p:nvPicPr>
          <p:cNvPr id="4" name="Content Placeholder 3"/>
          <p:cNvPicPr>
            <a:picLocks noGrp="1" noChangeAspect="1"/>
          </p:cNvPicPr>
          <p:nvPr>
            <p:ph idx="1"/>
          </p:nvPr>
        </p:nvPicPr>
        <p:blipFill>
          <a:blip r:embed="rId3"/>
          <a:stretch>
            <a:fillRect/>
          </a:stretch>
        </p:blipFill>
        <p:spPr>
          <a:xfrm>
            <a:off x="609600" y="990600"/>
            <a:ext cx="7924800" cy="5362410"/>
          </a:xfrm>
          <a:prstGeom prst="rect">
            <a:avLst/>
          </a:prstGeom>
        </p:spPr>
      </p:pic>
      <p:sp>
        <p:nvSpPr>
          <p:cNvPr id="5" name="TextBox 4"/>
          <p:cNvSpPr txBox="1"/>
          <p:nvPr/>
        </p:nvSpPr>
        <p:spPr>
          <a:xfrm>
            <a:off x="1828800" y="990600"/>
            <a:ext cx="2590800" cy="2554545"/>
          </a:xfrm>
          <a:prstGeom prst="rect">
            <a:avLst/>
          </a:prstGeom>
          <a:noFill/>
        </p:spPr>
        <p:txBody>
          <a:bodyPr wrap="square" rtlCol="0">
            <a:spAutoFit/>
          </a:bodyPr>
          <a:lstStyle/>
          <a:p>
            <a:r>
              <a:rPr lang="en-US" sz="1600" dirty="0" smtClean="0">
                <a:solidFill>
                  <a:srgbClr val="FF0000"/>
                </a:solidFill>
              </a:rPr>
              <a:t>KCAS</a:t>
            </a:r>
          </a:p>
          <a:p>
            <a:r>
              <a:rPr lang="en-US" sz="1600" dirty="0" smtClean="0">
                <a:solidFill>
                  <a:srgbClr val="FF0000"/>
                </a:solidFill>
              </a:rPr>
              <a:t>Common Core</a:t>
            </a:r>
          </a:p>
          <a:p>
            <a:r>
              <a:rPr lang="en-US" sz="1600" dirty="0" smtClean="0">
                <a:solidFill>
                  <a:srgbClr val="FF0000"/>
                </a:solidFill>
              </a:rPr>
              <a:t>National Standards</a:t>
            </a:r>
          </a:p>
          <a:p>
            <a:r>
              <a:rPr lang="en-US" sz="1600" dirty="0" smtClean="0">
                <a:solidFill>
                  <a:srgbClr val="FF0000"/>
                </a:solidFill>
              </a:rPr>
              <a:t>Program of Studies</a:t>
            </a:r>
          </a:p>
          <a:p>
            <a:r>
              <a:rPr lang="en-US" sz="1600" dirty="0" smtClean="0">
                <a:solidFill>
                  <a:srgbClr val="FF0000"/>
                </a:solidFill>
              </a:rPr>
              <a:t>Integration Standards</a:t>
            </a:r>
          </a:p>
          <a:p>
            <a:endParaRPr lang="en-US" sz="1600" i="1" dirty="0">
              <a:solidFill>
                <a:srgbClr val="FF0000"/>
              </a:solidFill>
            </a:endParaRPr>
          </a:p>
          <a:p>
            <a:r>
              <a:rPr lang="en-US" sz="1600" i="1" dirty="0" smtClean="0">
                <a:solidFill>
                  <a:srgbClr val="FF0000"/>
                </a:solidFill>
              </a:rPr>
              <a:t>NGSS</a:t>
            </a:r>
          </a:p>
          <a:p>
            <a:r>
              <a:rPr lang="en-US" sz="1600" i="1" dirty="0">
                <a:solidFill>
                  <a:srgbClr val="FF0000"/>
                </a:solidFill>
              </a:rPr>
              <a:t>C-3 </a:t>
            </a:r>
            <a:r>
              <a:rPr lang="en-US" sz="1600" i="1" dirty="0" smtClean="0">
                <a:solidFill>
                  <a:srgbClr val="FF0000"/>
                </a:solidFill>
              </a:rPr>
              <a:t>Framework</a:t>
            </a:r>
          </a:p>
          <a:p>
            <a:r>
              <a:rPr lang="en-US" sz="1600" i="1" dirty="0" smtClean="0">
                <a:solidFill>
                  <a:srgbClr val="FF0000"/>
                </a:solidFill>
              </a:rPr>
              <a:t>National A&amp;H</a:t>
            </a:r>
          </a:p>
          <a:p>
            <a:r>
              <a:rPr lang="en-US" sz="1600" i="1" dirty="0" smtClean="0">
                <a:solidFill>
                  <a:srgbClr val="FF0000"/>
                </a:solidFill>
              </a:rPr>
              <a:t>Enduring Skills</a:t>
            </a:r>
            <a:endParaRPr lang="en-US" sz="1600" i="1" dirty="0">
              <a:solidFill>
                <a:srgbClr val="FF0000"/>
              </a:solidFill>
            </a:endParaRPr>
          </a:p>
        </p:txBody>
      </p:sp>
      <p:sp>
        <p:nvSpPr>
          <p:cNvPr id="6" name="TextBox 5"/>
          <p:cNvSpPr txBox="1"/>
          <p:nvPr/>
        </p:nvSpPr>
        <p:spPr>
          <a:xfrm>
            <a:off x="1828800" y="3765462"/>
            <a:ext cx="2438400" cy="3046988"/>
          </a:xfrm>
          <a:prstGeom prst="rect">
            <a:avLst/>
          </a:prstGeom>
          <a:noFill/>
        </p:spPr>
        <p:txBody>
          <a:bodyPr wrap="square" rtlCol="0">
            <a:spAutoFit/>
          </a:bodyPr>
          <a:lstStyle/>
          <a:p>
            <a:r>
              <a:rPr lang="en-US" sz="1600" dirty="0" smtClean="0">
                <a:solidFill>
                  <a:srgbClr val="7030A0"/>
                </a:solidFill>
              </a:rPr>
              <a:t>KPREP</a:t>
            </a:r>
          </a:p>
          <a:p>
            <a:r>
              <a:rPr lang="en-US" sz="1600" dirty="0" smtClean="0">
                <a:solidFill>
                  <a:srgbClr val="7030A0"/>
                </a:solidFill>
              </a:rPr>
              <a:t>MAP</a:t>
            </a:r>
          </a:p>
          <a:p>
            <a:r>
              <a:rPr lang="en-US" sz="1600" dirty="0" smtClean="0">
                <a:solidFill>
                  <a:srgbClr val="7030A0"/>
                </a:solidFill>
              </a:rPr>
              <a:t>AIMSweb monitoring</a:t>
            </a:r>
          </a:p>
          <a:p>
            <a:r>
              <a:rPr lang="en-US" sz="1600" dirty="0" smtClean="0">
                <a:solidFill>
                  <a:srgbClr val="7030A0"/>
                </a:solidFill>
              </a:rPr>
              <a:t>Learning Checks</a:t>
            </a:r>
          </a:p>
          <a:p>
            <a:r>
              <a:rPr lang="en-US" sz="1600" dirty="0" smtClean="0">
                <a:solidFill>
                  <a:srgbClr val="7030A0"/>
                </a:solidFill>
              </a:rPr>
              <a:t>Classroom Formative</a:t>
            </a:r>
          </a:p>
          <a:p>
            <a:r>
              <a:rPr lang="en-US" sz="1600" dirty="0" smtClean="0">
                <a:solidFill>
                  <a:srgbClr val="7030A0"/>
                </a:solidFill>
              </a:rPr>
              <a:t>Common Summative</a:t>
            </a:r>
          </a:p>
          <a:p>
            <a:r>
              <a:rPr lang="en-US" sz="1600" dirty="0" smtClean="0">
                <a:solidFill>
                  <a:srgbClr val="7030A0"/>
                </a:solidFill>
              </a:rPr>
              <a:t>Program Reviews</a:t>
            </a:r>
          </a:p>
          <a:p>
            <a:endParaRPr lang="en-US" sz="1600" dirty="0" smtClean="0">
              <a:solidFill>
                <a:srgbClr val="7030A0"/>
              </a:solidFill>
            </a:endParaRPr>
          </a:p>
          <a:p>
            <a:r>
              <a:rPr lang="en-US" sz="1600" i="1" dirty="0" smtClean="0">
                <a:solidFill>
                  <a:srgbClr val="7030A0"/>
                </a:solidFill>
              </a:rPr>
              <a:t>District Interim Benchmark</a:t>
            </a:r>
          </a:p>
          <a:p>
            <a:r>
              <a:rPr lang="en-US" sz="1600" i="1" dirty="0" smtClean="0">
                <a:solidFill>
                  <a:srgbClr val="7030A0"/>
                </a:solidFill>
              </a:rPr>
              <a:t>Project- and Problem-	Based Tasks</a:t>
            </a:r>
          </a:p>
          <a:p>
            <a:r>
              <a:rPr lang="en-US" sz="1600" i="1" dirty="0" smtClean="0">
                <a:solidFill>
                  <a:srgbClr val="7030A0"/>
                </a:solidFill>
              </a:rPr>
              <a:t>Student Growth Goals</a:t>
            </a:r>
            <a:endParaRPr lang="en-US" sz="1600" dirty="0" smtClean="0">
              <a:solidFill>
                <a:srgbClr val="7030A0"/>
              </a:solidFill>
            </a:endParaRPr>
          </a:p>
        </p:txBody>
      </p:sp>
      <p:sp>
        <p:nvSpPr>
          <p:cNvPr id="7" name="TextBox 6"/>
          <p:cNvSpPr txBox="1"/>
          <p:nvPr/>
        </p:nvSpPr>
        <p:spPr>
          <a:xfrm>
            <a:off x="5105400" y="3767687"/>
            <a:ext cx="3810000" cy="2339102"/>
          </a:xfrm>
          <a:prstGeom prst="rect">
            <a:avLst/>
          </a:prstGeom>
          <a:noFill/>
        </p:spPr>
        <p:txBody>
          <a:bodyPr wrap="square" rtlCol="0">
            <a:spAutoFit/>
          </a:bodyPr>
          <a:lstStyle/>
          <a:p>
            <a:pPr algn="r"/>
            <a:endParaRPr lang="en-US" dirty="0" smtClean="0">
              <a:solidFill>
                <a:schemeClr val="accent1"/>
              </a:solidFill>
            </a:endParaRPr>
          </a:p>
          <a:p>
            <a:r>
              <a:rPr lang="en-US" sz="1600" i="1" dirty="0" smtClean="0">
                <a:solidFill>
                  <a:schemeClr val="accent1"/>
                </a:solidFill>
              </a:rPr>
              <a:t>MTSS Tier 1</a:t>
            </a:r>
          </a:p>
          <a:p>
            <a:r>
              <a:rPr lang="en-US" sz="1600" i="1" dirty="0" smtClean="0">
                <a:solidFill>
                  <a:schemeClr val="accent1"/>
                </a:solidFill>
              </a:rPr>
              <a:t>MTSS Tiers 2 &amp; 3</a:t>
            </a:r>
          </a:p>
          <a:p>
            <a:r>
              <a:rPr lang="en-US" sz="1600" i="1" dirty="0" smtClean="0">
                <a:solidFill>
                  <a:schemeClr val="accent1"/>
                </a:solidFill>
              </a:rPr>
              <a:t>LDC/MDC</a:t>
            </a:r>
            <a:endParaRPr lang="en-US" sz="1600" i="1" dirty="0">
              <a:solidFill>
                <a:schemeClr val="accent1"/>
              </a:solidFill>
            </a:endParaRPr>
          </a:p>
          <a:p>
            <a:r>
              <a:rPr lang="en-US" sz="1600" i="1" dirty="0" smtClean="0">
                <a:solidFill>
                  <a:schemeClr val="accent1"/>
                </a:solidFill>
              </a:rPr>
              <a:t>Framework for Teaching</a:t>
            </a:r>
          </a:p>
          <a:p>
            <a:r>
              <a:rPr lang="en-US" sz="1600" i="1" dirty="0" smtClean="0">
                <a:solidFill>
                  <a:schemeClr val="accent1"/>
                </a:solidFill>
              </a:rPr>
              <a:t>Best-Practice Strategies and Structures</a:t>
            </a:r>
          </a:p>
          <a:p>
            <a:r>
              <a:rPr lang="en-US" sz="1600" i="1" dirty="0" smtClean="0">
                <a:solidFill>
                  <a:schemeClr val="accent1"/>
                </a:solidFill>
              </a:rPr>
              <a:t>Differentiation</a:t>
            </a:r>
          </a:p>
          <a:p>
            <a:endParaRPr lang="en-US" sz="1600" i="1" dirty="0">
              <a:solidFill>
                <a:schemeClr val="accent1"/>
              </a:solidFill>
            </a:endParaRPr>
          </a:p>
          <a:p>
            <a:r>
              <a:rPr lang="en-US" sz="1600" i="1" dirty="0" smtClean="0">
                <a:solidFill>
                  <a:schemeClr val="accent1"/>
                </a:solidFill>
              </a:rPr>
              <a:t>TPGES</a:t>
            </a:r>
          </a:p>
        </p:txBody>
      </p:sp>
      <p:sp>
        <p:nvSpPr>
          <p:cNvPr id="8" name="TextBox 7"/>
          <p:cNvSpPr txBox="1"/>
          <p:nvPr/>
        </p:nvSpPr>
        <p:spPr>
          <a:xfrm>
            <a:off x="4953000" y="1611934"/>
            <a:ext cx="2514600" cy="369332"/>
          </a:xfrm>
          <a:prstGeom prst="rect">
            <a:avLst/>
          </a:prstGeom>
          <a:noFill/>
        </p:spPr>
        <p:txBody>
          <a:bodyPr wrap="square" rtlCol="0">
            <a:spAutoFit/>
          </a:bodyPr>
          <a:lstStyle/>
          <a:p>
            <a:pPr algn="r"/>
            <a:r>
              <a:rPr lang="en-US" i="1" dirty="0" smtClean="0">
                <a:solidFill>
                  <a:srgbClr val="00B050"/>
                </a:solidFill>
              </a:rPr>
              <a:t>The missing piece . . . ???</a:t>
            </a:r>
          </a:p>
        </p:txBody>
      </p:sp>
      <p:sp>
        <p:nvSpPr>
          <p:cNvPr id="9" name="Wave 8"/>
          <p:cNvSpPr/>
          <p:nvPr/>
        </p:nvSpPr>
        <p:spPr>
          <a:xfrm rot="1638222">
            <a:off x="838199" y="1534181"/>
            <a:ext cx="7467600" cy="4058420"/>
          </a:xfrm>
          <a:prstGeom prst="wave">
            <a:avLst>
              <a:gd name="adj1" fmla="val 12500"/>
              <a:gd name="adj2" fmla="val -198"/>
            </a:avLst>
          </a:prstGeom>
          <a:solidFill>
            <a:schemeClr val="tx1"/>
          </a:solidFill>
          <a:ln w="57150">
            <a:solidFill>
              <a:srgbClr val="1069C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t>According to </a:t>
            </a:r>
            <a:r>
              <a:rPr lang="en-US" sz="2000" b="1" dirty="0" smtClean="0"/>
              <a:t>the research of Robert </a:t>
            </a:r>
            <a:r>
              <a:rPr lang="en-US" sz="2000" b="1" dirty="0" err="1"/>
              <a:t>Marzano</a:t>
            </a:r>
            <a:r>
              <a:rPr lang="en-US" sz="2000" b="1" dirty="0"/>
              <a:t>, "A guaranteed and viable curriculum is the number one school-level factor impacting student achievement." </a:t>
            </a:r>
            <a:endParaRPr lang="en-US" sz="2000" b="1" dirty="0" smtClean="0"/>
          </a:p>
          <a:p>
            <a:pPr algn="ctr"/>
            <a:endParaRPr lang="en-US" sz="2000" b="1" dirty="0"/>
          </a:p>
          <a:p>
            <a:pPr algn="ctr"/>
            <a:r>
              <a:rPr lang="en-US" sz="2000" b="1" dirty="0" smtClean="0"/>
              <a:t>Mike </a:t>
            </a:r>
            <a:r>
              <a:rPr lang="en-US" sz="2000" b="1" dirty="0" err="1" smtClean="0"/>
              <a:t>Schmoker</a:t>
            </a:r>
            <a:r>
              <a:rPr lang="en-US" sz="2000" b="1" dirty="0" smtClean="0"/>
              <a:t> </a:t>
            </a:r>
            <a:r>
              <a:rPr lang="en-US" sz="2000" b="1" dirty="0"/>
              <a:t>(2003</a:t>
            </a:r>
            <a:r>
              <a:rPr lang="en-US" sz="2000" b="1" dirty="0" smtClean="0"/>
              <a:t>) </a:t>
            </a:r>
            <a:r>
              <a:rPr lang="en-US" sz="2000" b="1" dirty="0"/>
              <a:t>states, “Curriculum may be the single largest factor that determines how many students in a school will learn.”</a:t>
            </a:r>
          </a:p>
        </p:txBody>
      </p:sp>
    </p:spTree>
    <p:extLst>
      <p:ext uri="{BB962C8B-B14F-4D97-AF65-F5344CB8AC3E}">
        <p14:creationId xmlns:p14="http://schemas.microsoft.com/office/powerpoint/2010/main" val="6189289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fade">
                                      <p:cBhvr>
                                        <p:cTn id="24" dur="500"/>
                                        <p:tgtEl>
                                          <p:spTgt spid="8"/>
                                        </p:tgtEl>
                                      </p:cBhvr>
                                    </p:animEffect>
                                  </p:childTnLst>
                                </p:cTn>
                              </p:par>
                            </p:childTnLst>
                          </p:cTn>
                        </p:par>
                      </p:childTnLst>
                    </p:cTn>
                  </p:par>
                  <p:par>
                    <p:cTn id="25" fill="hold">
                      <p:stCondLst>
                        <p:cond delay="indefinite"/>
                      </p:stCondLst>
                      <p:childTnLst>
                        <p:par>
                          <p:cTn id="26" fill="hold">
                            <p:stCondLst>
                              <p:cond delay="0"/>
                            </p:stCondLst>
                            <p:childTnLst>
                              <p:par>
                                <p:cTn id="27" presetID="31" presetClass="entr" presetSubtype="0" fill="hold" grpId="0" nodeType="click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p:cTn id="29" dur="1000" fill="hold"/>
                                        <p:tgtEl>
                                          <p:spTgt spid="9"/>
                                        </p:tgtEl>
                                        <p:attrNameLst>
                                          <p:attrName>ppt_w</p:attrName>
                                        </p:attrNameLst>
                                      </p:cBhvr>
                                      <p:tavLst>
                                        <p:tav tm="0">
                                          <p:val>
                                            <p:fltVal val="0"/>
                                          </p:val>
                                        </p:tav>
                                        <p:tav tm="100000">
                                          <p:val>
                                            <p:strVal val="#ppt_w"/>
                                          </p:val>
                                        </p:tav>
                                      </p:tavLst>
                                    </p:anim>
                                    <p:anim calcmode="lin" valueType="num">
                                      <p:cBhvr>
                                        <p:cTn id="30" dur="1000" fill="hold"/>
                                        <p:tgtEl>
                                          <p:spTgt spid="9"/>
                                        </p:tgtEl>
                                        <p:attrNameLst>
                                          <p:attrName>ppt_h</p:attrName>
                                        </p:attrNameLst>
                                      </p:cBhvr>
                                      <p:tavLst>
                                        <p:tav tm="0">
                                          <p:val>
                                            <p:fltVal val="0"/>
                                          </p:val>
                                        </p:tav>
                                        <p:tav tm="100000">
                                          <p:val>
                                            <p:strVal val="#ppt_h"/>
                                          </p:val>
                                        </p:tav>
                                      </p:tavLst>
                                    </p:anim>
                                    <p:anim calcmode="lin" valueType="num">
                                      <p:cBhvr>
                                        <p:cTn id="31" dur="1000" fill="hold"/>
                                        <p:tgtEl>
                                          <p:spTgt spid="9"/>
                                        </p:tgtEl>
                                        <p:attrNameLst>
                                          <p:attrName>style.rotation</p:attrName>
                                        </p:attrNameLst>
                                      </p:cBhvr>
                                      <p:tavLst>
                                        <p:tav tm="0">
                                          <p:val>
                                            <p:fltVal val="90"/>
                                          </p:val>
                                        </p:tav>
                                        <p:tav tm="100000">
                                          <p:val>
                                            <p:fltVal val="0"/>
                                          </p:val>
                                        </p:tav>
                                      </p:tavLst>
                                    </p:anim>
                                    <p:animEffect transition="in" filter="fade">
                                      <p:cBhvr>
                                        <p:cTn id="32"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P spid="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The “Why”</a:t>
            </a:r>
            <a:endParaRPr lang="en-US" b="1" dirty="0"/>
          </a:p>
        </p:txBody>
      </p:sp>
      <p:sp>
        <p:nvSpPr>
          <p:cNvPr id="3" name="Content Placeholder 2"/>
          <p:cNvSpPr>
            <a:spLocks noGrp="1"/>
          </p:cNvSpPr>
          <p:nvPr>
            <p:ph idx="1"/>
          </p:nvPr>
        </p:nvSpPr>
        <p:spPr/>
        <p:txBody>
          <a:bodyPr>
            <a:noAutofit/>
          </a:bodyPr>
          <a:lstStyle/>
          <a:p>
            <a:pPr marL="0" indent="0">
              <a:buNone/>
            </a:pPr>
            <a:r>
              <a:rPr lang="en-US" sz="2200" b="1" dirty="0" smtClean="0"/>
              <a:t>Purposes and Advantages of a District Map</a:t>
            </a:r>
          </a:p>
          <a:p>
            <a:r>
              <a:rPr lang="en-US" sz="2200" dirty="0" smtClean="0"/>
              <a:t>Provides a </a:t>
            </a:r>
            <a:r>
              <a:rPr lang="en-US" sz="2200" u="sng" dirty="0" smtClean="0"/>
              <a:t>minimum</a:t>
            </a:r>
            <a:r>
              <a:rPr lang="en-US" sz="2200" dirty="0" smtClean="0"/>
              <a:t> expectation so that every kid has equal access to opportunity for learning</a:t>
            </a:r>
          </a:p>
          <a:p>
            <a:r>
              <a:rPr lang="en-US" sz="2200" dirty="0"/>
              <a:t>P</a:t>
            </a:r>
            <a:r>
              <a:rPr lang="en-US" sz="2200" dirty="0" smtClean="0"/>
              <a:t>rovides the “what” so the teacher can focus on the “how”</a:t>
            </a:r>
          </a:p>
          <a:p>
            <a:r>
              <a:rPr lang="en-US" sz="2200" dirty="0" smtClean="0"/>
              <a:t>Establishes expectations for learning for all students, and for instruction for all teachers</a:t>
            </a:r>
          </a:p>
          <a:p>
            <a:r>
              <a:rPr lang="en-US" sz="2200" dirty="0" smtClean="0"/>
              <a:t>Provides a springboard for development of effective Tier 1 instruction</a:t>
            </a:r>
          </a:p>
          <a:p>
            <a:r>
              <a:rPr lang="en-US" sz="2200" dirty="0" smtClean="0"/>
              <a:t>Provides a basis for development and analysis of common summative (school) and interim benchmark (district) assessments</a:t>
            </a:r>
          </a:p>
          <a:p>
            <a:r>
              <a:rPr lang="en-US" sz="2200" dirty="0" smtClean="0"/>
              <a:t>Provides a common language for educators</a:t>
            </a:r>
          </a:p>
          <a:p>
            <a:r>
              <a:rPr lang="en-US" sz="2200" dirty="0" smtClean="0"/>
              <a:t>Reduces learning gaps created by transiency</a:t>
            </a:r>
          </a:p>
          <a:p>
            <a:r>
              <a:rPr lang="en-US" sz="2200" dirty="0" smtClean="0"/>
              <a:t>Reduces gaps created by oversight in planning and preparation</a:t>
            </a:r>
            <a:endParaRPr lang="en-US" sz="2200" dirty="0"/>
          </a:p>
        </p:txBody>
      </p:sp>
      <p:sp>
        <p:nvSpPr>
          <p:cNvPr id="4" name="Rounded Rectangle 3"/>
          <p:cNvSpPr/>
          <p:nvPr/>
        </p:nvSpPr>
        <p:spPr>
          <a:xfrm rot="19662995">
            <a:off x="1294563" y="2884290"/>
            <a:ext cx="6713942" cy="1654705"/>
          </a:xfrm>
          <a:prstGeom prst="round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rPr>
              <a:t>The bottom line:  The lack of implementation of a common curriculum promotes and perpetuates achievement gaps.</a:t>
            </a:r>
          </a:p>
        </p:txBody>
      </p:sp>
    </p:spTree>
    <p:extLst>
      <p:ext uri="{BB962C8B-B14F-4D97-AF65-F5344CB8AC3E}">
        <p14:creationId xmlns:p14="http://schemas.microsoft.com/office/powerpoint/2010/main" val="30522729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“What”</a:t>
            </a:r>
            <a:endParaRPr lang="en-US" dirty="0"/>
          </a:p>
        </p:txBody>
      </p:sp>
      <p:sp>
        <p:nvSpPr>
          <p:cNvPr id="4" name="Text Placeholder 3"/>
          <p:cNvSpPr>
            <a:spLocks noGrp="1"/>
          </p:cNvSpPr>
          <p:nvPr>
            <p:ph type="body" idx="1"/>
          </p:nvPr>
        </p:nvSpPr>
        <p:spPr>
          <a:xfrm>
            <a:off x="375634" y="1219200"/>
            <a:ext cx="4116388" cy="639762"/>
          </a:xfrm>
        </p:spPr>
        <p:txBody>
          <a:bodyPr>
            <a:normAutofit fontScale="85000" lnSpcReduction="10000"/>
          </a:bodyPr>
          <a:lstStyle/>
          <a:p>
            <a:r>
              <a:rPr lang="en-US" sz="2800" dirty="0" smtClean="0"/>
              <a:t>Curriculum Maps ARE NOT . . . </a:t>
            </a:r>
            <a:endParaRPr lang="en-US" sz="2800" dirty="0"/>
          </a:p>
        </p:txBody>
      </p:sp>
      <p:sp>
        <p:nvSpPr>
          <p:cNvPr id="5" name="Content Placeholder 4"/>
          <p:cNvSpPr>
            <a:spLocks noGrp="1"/>
          </p:cNvSpPr>
          <p:nvPr>
            <p:ph sz="half" idx="2"/>
          </p:nvPr>
        </p:nvSpPr>
        <p:spPr>
          <a:xfrm>
            <a:off x="457200" y="1858963"/>
            <a:ext cx="4040188" cy="2789238"/>
          </a:xfrm>
          <a:solidFill>
            <a:schemeClr val="bg1"/>
          </a:solidFill>
        </p:spPr>
        <p:txBody>
          <a:bodyPr>
            <a:normAutofit/>
          </a:bodyPr>
          <a:lstStyle/>
          <a:p>
            <a:r>
              <a:rPr lang="en-US" dirty="0" smtClean="0">
                <a:solidFill>
                  <a:schemeClr val="tx1"/>
                </a:solidFill>
              </a:rPr>
              <a:t>standards documents</a:t>
            </a:r>
          </a:p>
          <a:p>
            <a:r>
              <a:rPr lang="en-US" dirty="0">
                <a:solidFill>
                  <a:schemeClr val="tx1"/>
                </a:solidFill>
              </a:rPr>
              <a:t>s</a:t>
            </a:r>
            <a:r>
              <a:rPr lang="en-US" dirty="0" smtClean="0">
                <a:solidFill>
                  <a:schemeClr val="tx1"/>
                </a:solidFill>
              </a:rPr>
              <a:t>tand-alone pacing guides</a:t>
            </a:r>
          </a:p>
          <a:p>
            <a:r>
              <a:rPr lang="en-US" dirty="0" smtClean="0">
                <a:solidFill>
                  <a:schemeClr val="tx1"/>
                </a:solidFill>
              </a:rPr>
              <a:t>a program or product</a:t>
            </a:r>
          </a:p>
          <a:p>
            <a:r>
              <a:rPr lang="en-US" dirty="0" smtClean="0">
                <a:solidFill>
                  <a:schemeClr val="tx1"/>
                </a:solidFill>
              </a:rPr>
              <a:t>a textbook</a:t>
            </a:r>
          </a:p>
          <a:p>
            <a:r>
              <a:rPr lang="en-US" dirty="0" smtClean="0">
                <a:solidFill>
                  <a:schemeClr val="tx1"/>
                </a:solidFill>
              </a:rPr>
              <a:t>a set of lessons</a:t>
            </a:r>
          </a:p>
          <a:p>
            <a:r>
              <a:rPr lang="en-US" dirty="0">
                <a:solidFill>
                  <a:schemeClr val="tx1"/>
                </a:solidFill>
              </a:rPr>
              <a:t>s</a:t>
            </a:r>
            <a:r>
              <a:rPr lang="en-US" dirty="0" smtClean="0">
                <a:solidFill>
                  <a:schemeClr val="tx1"/>
                </a:solidFill>
              </a:rPr>
              <a:t>et in stone</a:t>
            </a:r>
          </a:p>
        </p:txBody>
      </p:sp>
      <p:sp>
        <p:nvSpPr>
          <p:cNvPr id="6" name="Text Placeholder 5"/>
          <p:cNvSpPr>
            <a:spLocks noGrp="1"/>
          </p:cNvSpPr>
          <p:nvPr>
            <p:ph type="body" sz="quarter" idx="3"/>
          </p:nvPr>
        </p:nvSpPr>
        <p:spPr>
          <a:xfrm>
            <a:off x="4645024" y="1219200"/>
            <a:ext cx="4041775" cy="639762"/>
          </a:xfrm>
        </p:spPr>
        <p:txBody>
          <a:bodyPr>
            <a:noAutofit/>
          </a:bodyPr>
          <a:lstStyle/>
          <a:p>
            <a:r>
              <a:rPr lang="en-US" sz="2600" dirty="0" smtClean="0"/>
              <a:t>Curriculum Maps ARE . . .</a:t>
            </a:r>
            <a:endParaRPr lang="en-US" sz="2600" dirty="0"/>
          </a:p>
        </p:txBody>
      </p:sp>
      <p:sp>
        <p:nvSpPr>
          <p:cNvPr id="7" name="Content Placeholder 6"/>
          <p:cNvSpPr>
            <a:spLocks noGrp="1"/>
          </p:cNvSpPr>
          <p:nvPr>
            <p:ph sz="quarter" idx="4"/>
          </p:nvPr>
        </p:nvSpPr>
        <p:spPr>
          <a:xfrm>
            <a:off x="4645025" y="1858963"/>
            <a:ext cx="4041775" cy="2789238"/>
          </a:xfrm>
          <a:solidFill>
            <a:schemeClr val="bg1"/>
          </a:solidFill>
        </p:spPr>
        <p:txBody>
          <a:bodyPr>
            <a:normAutofit fontScale="85000" lnSpcReduction="10000"/>
          </a:bodyPr>
          <a:lstStyle/>
          <a:p>
            <a:r>
              <a:rPr lang="en-US" dirty="0" smtClean="0">
                <a:solidFill>
                  <a:schemeClr val="tx1"/>
                </a:solidFill>
              </a:rPr>
              <a:t>an intentionally designed, sequential learning progression through the required standards</a:t>
            </a:r>
          </a:p>
          <a:p>
            <a:r>
              <a:rPr lang="en-US" dirty="0">
                <a:solidFill>
                  <a:schemeClr val="tx1"/>
                </a:solidFill>
              </a:rPr>
              <a:t>used to guide decisions about instructional resources and </a:t>
            </a:r>
            <a:r>
              <a:rPr lang="en-US" dirty="0" smtClean="0">
                <a:solidFill>
                  <a:schemeClr val="tx1"/>
                </a:solidFill>
              </a:rPr>
              <a:t>materials</a:t>
            </a:r>
          </a:p>
          <a:p>
            <a:r>
              <a:rPr lang="en-US" dirty="0" smtClean="0">
                <a:solidFill>
                  <a:schemeClr val="tx1"/>
                </a:solidFill>
              </a:rPr>
              <a:t>a springboard for lesson and assessment design</a:t>
            </a:r>
          </a:p>
          <a:p>
            <a:r>
              <a:rPr lang="en-US" dirty="0" smtClean="0">
                <a:solidFill>
                  <a:schemeClr val="tx1"/>
                </a:solidFill>
              </a:rPr>
              <a:t>flexible, adaptable, and fluid</a:t>
            </a:r>
          </a:p>
          <a:p>
            <a:endParaRPr lang="en-US" dirty="0" smtClean="0">
              <a:solidFill>
                <a:schemeClr val="tx1"/>
              </a:solidFill>
            </a:endParaRPr>
          </a:p>
        </p:txBody>
      </p:sp>
      <p:sp>
        <p:nvSpPr>
          <p:cNvPr id="10" name="TextBox 9"/>
          <p:cNvSpPr txBox="1"/>
          <p:nvPr/>
        </p:nvSpPr>
        <p:spPr>
          <a:xfrm>
            <a:off x="457200" y="4800600"/>
            <a:ext cx="8229600" cy="1754326"/>
          </a:xfrm>
          <a:prstGeom prst="rect">
            <a:avLst/>
          </a:prstGeom>
          <a:solidFill>
            <a:schemeClr val="bg1"/>
          </a:solidFill>
        </p:spPr>
        <p:txBody>
          <a:bodyPr wrap="square" rtlCol="0">
            <a:spAutoFit/>
          </a:bodyPr>
          <a:lstStyle/>
          <a:p>
            <a:r>
              <a:rPr lang="en-US" i="1" dirty="0"/>
              <a:t>Curriculum maps are never considered "done," nor is having maps the ultimate goal of mapping. Maps are a by-product of mapping. The term mapping is a verb. It constitutes active engagement and collegial participation in on-going curriculum work. Curriculum mapping does not perceive education as a static environment since learning, and learning about learning, is in continual motion. </a:t>
            </a:r>
            <a:endParaRPr lang="en-US" i="1" dirty="0" smtClean="0"/>
          </a:p>
          <a:p>
            <a:pPr algn="r"/>
            <a:r>
              <a:rPr lang="en-US" dirty="0" smtClean="0"/>
              <a:t>Heidi Hayes Jacobs, www.curriculummapping101.com</a:t>
            </a:r>
            <a:endParaRPr lang="en-US" i="1" dirty="0"/>
          </a:p>
        </p:txBody>
      </p:sp>
    </p:spTree>
    <p:extLst>
      <p:ext uri="{BB962C8B-B14F-4D97-AF65-F5344CB8AC3E}">
        <p14:creationId xmlns:p14="http://schemas.microsoft.com/office/powerpoint/2010/main" val="185263441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Format of the Maps</a:t>
            </a:r>
            <a:endParaRPr lang="en-US" dirty="0"/>
          </a:p>
        </p:txBody>
      </p:sp>
      <p:sp>
        <p:nvSpPr>
          <p:cNvPr id="5" name="Text Placeholder 4"/>
          <p:cNvSpPr>
            <a:spLocks noGrp="1"/>
          </p:cNvSpPr>
          <p:nvPr>
            <p:ph type="body" idx="1"/>
          </p:nvPr>
        </p:nvSpPr>
        <p:spPr>
          <a:xfrm>
            <a:off x="457200" y="1215232"/>
            <a:ext cx="4040188" cy="639762"/>
          </a:xfrm>
        </p:spPr>
        <p:txBody>
          <a:bodyPr/>
          <a:lstStyle/>
          <a:p>
            <a:r>
              <a:rPr lang="en-US" dirty="0" smtClean="0"/>
              <a:t>Part 1:  Today’s Focus!</a:t>
            </a:r>
            <a:endParaRPr lang="en-US" dirty="0"/>
          </a:p>
        </p:txBody>
      </p:sp>
      <p:pic>
        <p:nvPicPr>
          <p:cNvPr id="9" name="Content Placeholder 8"/>
          <p:cNvPicPr>
            <a:picLocks noGrp="1" noChangeAspect="1"/>
          </p:cNvPicPr>
          <p:nvPr>
            <p:ph sz="half" idx="2"/>
          </p:nvPr>
        </p:nvPicPr>
        <p:blipFill>
          <a:blip r:embed="rId3"/>
          <a:stretch>
            <a:fillRect/>
          </a:stretch>
        </p:blipFill>
        <p:spPr>
          <a:xfrm>
            <a:off x="457200" y="1854995"/>
            <a:ext cx="4040188" cy="4698206"/>
          </a:xfrm>
          <a:prstGeom prst="rect">
            <a:avLst/>
          </a:prstGeom>
        </p:spPr>
      </p:pic>
      <p:sp>
        <p:nvSpPr>
          <p:cNvPr id="7" name="Text Placeholder 6"/>
          <p:cNvSpPr>
            <a:spLocks noGrp="1"/>
          </p:cNvSpPr>
          <p:nvPr>
            <p:ph type="body" sz="quarter" idx="3"/>
          </p:nvPr>
        </p:nvSpPr>
        <p:spPr>
          <a:xfrm>
            <a:off x="4645024" y="1217759"/>
            <a:ext cx="4041775" cy="639762"/>
          </a:xfrm>
        </p:spPr>
        <p:txBody>
          <a:bodyPr/>
          <a:lstStyle/>
          <a:p>
            <a:r>
              <a:rPr lang="en-US" dirty="0" smtClean="0"/>
              <a:t>Part 2:  On-Going 2014-2015</a:t>
            </a:r>
            <a:endParaRPr lang="en-US" dirty="0"/>
          </a:p>
        </p:txBody>
      </p:sp>
      <p:pic>
        <p:nvPicPr>
          <p:cNvPr id="10" name="Content Placeholder 9"/>
          <p:cNvPicPr>
            <a:picLocks noGrp="1" noChangeAspect="1"/>
          </p:cNvPicPr>
          <p:nvPr>
            <p:ph sz="quarter" idx="4"/>
          </p:nvPr>
        </p:nvPicPr>
        <p:blipFill>
          <a:blip r:embed="rId4"/>
          <a:stretch>
            <a:fillRect/>
          </a:stretch>
        </p:blipFill>
        <p:spPr>
          <a:xfrm>
            <a:off x="4645025" y="1854995"/>
            <a:ext cx="4041775" cy="4698206"/>
          </a:xfrm>
          <a:prstGeom prst="rect">
            <a:avLst/>
          </a:prstGeom>
        </p:spPr>
      </p:pic>
      <p:sp>
        <p:nvSpPr>
          <p:cNvPr id="12" name="Left-Right Arrow 11"/>
          <p:cNvSpPr/>
          <p:nvPr/>
        </p:nvSpPr>
        <p:spPr>
          <a:xfrm>
            <a:off x="2694647" y="3971636"/>
            <a:ext cx="3733800" cy="1676400"/>
          </a:xfrm>
          <a:prstGeom prst="lef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p:cNvSpPr txBox="1"/>
          <p:nvPr/>
        </p:nvSpPr>
        <p:spPr>
          <a:xfrm>
            <a:off x="3020408" y="4451216"/>
            <a:ext cx="1525588" cy="646331"/>
          </a:xfrm>
          <a:prstGeom prst="rect">
            <a:avLst/>
          </a:prstGeom>
          <a:noFill/>
        </p:spPr>
        <p:txBody>
          <a:bodyPr wrap="square" rtlCol="0">
            <a:spAutoFit/>
          </a:bodyPr>
          <a:lstStyle/>
          <a:p>
            <a:r>
              <a:rPr lang="en-US" b="1" dirty="0" smtClean="0">
                <a:solidFill>
                  <a:schemeClr val="bg1"/>
                </a:solidFill>
              </a:rPr>
              <a:t>Completed by District</a:t>
            </a:r>
            <a:endParaRPr lang="en-US" b="1" dirty="0">
              <a:solidFill>
                <a:schemeClr val="bg1"/>
              </a:solidFill>
            </a:endParaRPr>
          </a:p>
        </p:txBody>
      </p:sp>
      <p:sp>
        <p:nvSpPr>
          <p:cNvPr id="14" name="TextBox 13"/>
          <p:cNvSpPr txBox="1"/>
          <p:nvPr/>
        </p:nvSpPr>
        <p:spPr>
          <a:xfrm>
            <a:off x="4594603" y="4456870"/>
            <a:ext cx="1525588" cy="646331"/>
          </a:xfrm>
          <a:prstGeom prst="rect">
            <a:avLst/>
          </a:prstGeom>
          <a:noFill/>
        </p:spPr>
        <p:txBody>
          <a:bodyPr wrap="square" rtlCol="0">
            <a:spAutoFit/>
          </a:bodyPr>
          <a:lstStyle/>
          <a:p>
            <a:pPr algn="r"/>
            <a:r>
              <a:rPr lang="en-US" b="1" dirty="0" smtClean="0">
                <a:solidFill>
                  <a:schemeClr val="bg1"/>
                </a:solidFill>
              </a:rPr>
              <a:t>Completed by School</a:t>
            </a:r>
            <a:endParaRPr lang="en-US" b="1" dirty="0">
              <a:solidFill>
                <a:schemeClr val="bg1"/>
              </a:solidFill>
            </a:endParaRPr>
          </a:p>
        </p:txBody>
      </p:sp>
      <p:cxnSp>
        <p:nvCxnSpPr>
          <p:cNvPr id="16" name="Straight Connector 15"/>
          <p:cNvCxnSpPr/>
          <p:nvPr/>
        </p:nvCxnSpPr>
        <p:spPr>
          <a:xfrm>
            <a:off x="4561547" y="4390736"/>
            <a:ext cx="0" cy="83820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586308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13"/>
                                        </p:tgtEl>
                                        <p:attrNameLst>
                                          <p:attrName>style.visibility</p:attrName>
                                        </p:attrNameLst>
                                      </p:cBhvr>
                                      <p:to>
                                        <p:strVal val="visible"/>
                                      </p:to>
                                    </p:set>
                                    <p:anim calcmode="lin" valueType="num">
                                      <p:cBhvr additive="base">
                                        <p:cTn id="17" dur="500" fill="hold"/>
                                        <p:tgtEl>
                                          <p:spTgt spid="13"/>
                                        </p:tgtEl>
                                        <p:attrNameLst>
                                          <p:attrName>ppt_x</p:attrName>
                                        </p:attrNameLst>
                                      </p:cBhvr>
                                      <p:tavLst>
                                        <p:tav tm="0">
                                          <p:val>
                                            <p:strVal val="#ppt_x"/>
                                          </p:val>
                                        </p:tav>
                                        <p:tav tm="100000">
                                          <p:val>
                                            <p:strVal val="#ppt_x"/>
                                          </p:val>
                                        </p:tav>
                                      </p:tavLst>
                                    </p:anim>
                                    <p:anim calcmode="lin" valueType="num">
                                      <p:cBhvr additive="base">
                                        <p:cTn id="18" dur="500" fill="hold"/>
                                        <p:tgtEl>
                                          <p:spTgt spid="13"/>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4"/>
                                        </p:tgtEl>
                                        <p:attrNameLst>
                                          <p:attrName>style.visibility</p:attrName>
                                        </p:attrNameLst>
                                      </p:cBhvr>
                                      <p:to>
                                        <p:strVal val="visible"/>
                                      </p:to>
                                    </p:set>
                                    <p:anim calcmode="lin" valueType="num">
                                      <p:cBhvr additive="base">
                                        <p:cTn id="21" dur="500" fill="hold"/>
                                        <p:tgtEl>
                                          <p:spTgt spid="14"/>
                                        </p:tgtEl>
                                        <p:attrNameLst>
                                          <p:attrName>ppt_x</p:attrName>
                                        </p:attrNameLst>
                                      </p:cBhvr>
                                      <p:tavLst>
                                        <p:tav tm="0">
                                          <p:val>
                                            <p:strVal val="#ppt_x"/>
                                          </p:val>
                                        </p:tav>
                                        <p:tav tm="100000">
                                          <p:val>
                                            <p:strVal val="#ppt_x"/>
                                          </p:val>
                                        </p:tav>
                                      </p:tavLst>
                                    </p:anim>
                                    <p:anim calcmode="lin" valueType="num">
                                      <p:cBhvr additive="base">
                                        <p:cTn id="22"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p:bldP spid="1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Content Placeholder 16"/>
          <p:cNvPicPr>
            <a:picLocks noGrp="1" noChangeAspect="1"/>
          </p:cNvPicPr>
          <p:nvPr>
            <p:ph sz="half" idx="2"/>
          </p:nvPr>
        </p:nvPicPr>
        <p:blipFill>
          <a:blip r:embed="rId3"/>
          <a:stretch>
            <a:fillRect/>
          </a:stretch>
        </p:blipFill>
        <p:spPr>
          <a:xfrm>
            <a:off x="2405130" y="1524000"/>
            <a:ext cx="6357870" cy="5105400"/>
          </a:xfrm>
          <a:prstGeom prst="rect">
            <a:avLst/>
          </a:prstGeom>
        </p:spPr>
      </p:pic>
      <p:sp>
        <p:nvSpPr>
          <p:cNvPr id="2" name="Title 1"/>
          <p:cNvSpPr>
            <a:spLocks noGrp="1"/>
          </p:cNvSpPr>
          <p:nvPr>
            <p:ph type="title"/>
          </p:nvPr>
        </p:nvSpPr>
        <p:spPr/>
        <p:txBody>
          <a:bodyPr/>
          <a:lstStyle/>
          <a:p>
            <a:r>
              <a:rPr lang="en-US" dirty="0" smtClean="0"/>
              <a:t>Glossary </a:t>
            </a:r>
            <a:r>
              <a:rPr lang="en-US" i="1" dirty="0" smtClean="0"/>
              <a:t>(Under Construction)</a:t>
            </a:r>
            <a:endParaRPr lang="en-US" i="1" dirty="0"/>
          </a:p>
        </p:txBody>
      </p:sp>
      <p:sp>
        <p:nvSpPr>
          <p:cNvPr id="15" name="Right Arrow Callout 14"/>
          <p:cNvSpPr/>
          <p:nvPr/>
        </p:nvSpPr>
        <p:spPr>
          <a:xfrm>
            <a:off x="304798" y="5048518"/>
            <a:ext cx="2439473" cy="1295400"/>
          </a:xfrm>
          <a:prstGeom prst="rightArrowCallout">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en-US" sz="2000" b="1" dirty="0" smtClean="0"/>
              <a:t>Research and Sources for Information</a:t>
            </a:r>
            <a:endParaRPr lang="en-US" sz="2000" b="1" dirty="0"/>
          </a:p>
        </p:txBody>
      </p:sp>
      <p:sp>
        <p:nvSpPr>
          <p:cNvPr id="13" name="Right Arrow Callout 12"/>
          <p:cNvSpPr/>
          <p:nvPr/>
        </p:nvSpPr>
        <p:spPr>
          <a:xfrm>
            <a:off x="304799" y="2590800"/>
            <a:ext cx="2439473" cy="1066800"/>
          </a:xfrm>
          <a:prstGeom prst="rightArrowCallout">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en-US" sz="2000" b="1" dirty="0" smtClean="0"/>
              <a:t>Hyperlinked to headings in map</a:t>
            </a:r>
            <a:endParaRPr lang="en-US" sz="2000" b="1" dirty="0"/>
          </a:p>
        </p:txBody>
      </p:sp>
      <p:sp>
        <p:nvSpPr>
          <p:cNvPr id="18" name="Down Arrow Callout 17"/>
          <p:cNvSpPr/>
          <p:nvPr/>
        </p:nvSpPr>
        <p:spPr>
          <a:xfrm>
            <a:off x="5105400" y="2626217"/>
            <a:ext cx="2188335" cy="1066800"/>
          </a:xfrm>
          <a:prstGeom prst="downArrowCallout">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en-US" sz="2000" b="1" dirty="0" smtClean="0"/>
              <a:t>Description of term</a:t>
            </a:r>
            <a:endParaRPr lang="en-US" sz="2000" b="1" dirty="0"/>
          </a:p>
        </p:txBody>
      </p:sp>
      <p:sp>
        <p:nvSpPr>
          <p:cNvPr id="19" name="Left Arrow Callout 18"/>
          <p:cNvSpPr/>
          <p:nvPr/>
        </p:nvSpPr>
        <p:spPr>
          <a:xfrm>
            <a:off x="5715000" y="4890752"/>
            <a:ext cx="2721735" cy="805466"/>
          </a:xfrm>
          <a:prstGeom prst="leftArrowCallout">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en-US" sz="2000" b="1" dirty="0" smtClean="0"/>
              <a:t>TPGES Connection</a:t>
            </a:r>
            <a:endParaRPr lang="en-US" sz="2000" b="1" dirty="0"/>
          </a:p>
        </p:txBody>
      </p:sp>
    </p:spTree>
    <p:extLst>
      <p:ext uri="{BB962C8B-B14F-4D97-AF65-F5344CB8AC3E}">
        <p14:creationId xmlns:p14="http://schemas.microsoft.com/office/powerpoint/2010/main" val="38261738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down)">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wipe(down)">
                                      <p:cBhvr>
                                        <p:cTn id="12" dur="500"/>
                                        <p:tgtEl>
                                          <p:spTgt spid="18"/>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wipe(down)">
                                      <p:cBhvr>
                                        <p:cTn id="17" dur="500"/>
                                        <p:tgtEl>
                                          <p:spTgt spid="19"/>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wipe(down)">
                                      <p:cBhvr>
                                        <p:cTn id="2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3" grpId="0" animBg="1"/>
      <p:bldP spid="18" grpId="0" animBg="1"/>
      <p:bldP spid="19"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US" dirty="0" smtClean="0"/>
              <a:t>Instructional Outcomes</a:t>
            </a:r>
            <a:endParaRPr lang="en-US" dirty="0"/>
          </a:p>
        </p:txBody>
      </p:sp>
      <p:sp>
        <p:nvSpPr>
          <p:cNvPr id="8" name="Content Placeholder 7"/>
          <p:cNvSpPr>
            <a:spLocks noGrp="1"/>
          </p:cNvSpPr>
          <p:nvPr>
            <p:ph idx="1"/>
          </p:nvPr>
        </p:nvSpPr>
        <p:spPr>
          <a:xfrm>
            <a:off x="457200" y="1600201"/>
            <a:ext cx="8229600" cy="3505199"/>
          </a:xfrm>
        </p:spPr>
        <p:txBody>
          <a:bodyPr>
            <a:normAutofit fontScale="92500" lnSpcReduction="20000"/>
          </a:bodyPr>
          <a:lstStyle/>
          <a:p>
            <a:pPr marL="0" indent="0">
              <a:buNone/>
            </a:pPr>
            <a:r>
              <a:rPr lang="en-US" dirty="0" smtClean="0"/>
              <a:t>Today, I will learn how to</a:t>
            </a:r>
          </a:p>
          <a:p>
            <a:r>
              <a:rPr lang="en-US" i="1" dirty="0" smtClean="0"/>
              <a:t>define the pieces of the curriculum map, and</a:t>
            </a:r>
          </a:p>
          <a:p>
            <a:r>
              <a:rPr lang="en-US" i="1" dirty="0"/>
              <a:t>d</a:t>
            </a:r>
            <a:r>
              <a:rPr lang="en-US" i="1" dirty="0" smtClean="0"/>
              <a:t>escribe how those pieces connect to and support effective teaching practices within the Framework for Teaching</a:t>
            </a:r>
          </a:p>
          <a:p>
            <a:pPr marL="0" indent="0">
              <a:buNone/>
            </a:pPr>
            <a:r>
              <a:rPr lang="en-US" dirty="0" smtClean="0"/>
              <a:t>so that I can support the teachers in my school with implementation of the maps over the 2014-2015 school year.  </a:t>
            </a:r>
          </a:p>
          <a:p>
            <a:pPr marL="0" indent="0">
              <a:buNone/>
            </a:pPr>
            <a:endParaRPr lang="en-US" dirty="0"/>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71800" y="4419600"/>
            <a:ext cx="4572000" cy="2435181"/>
          </a:xfrm>
          <a:prstGeom prst="rect">
            <a:avLst/>
          </a:prstGeom>
        </p:spPr>
      </p:pic>
    </p:spTree>
    <p:extLst>
      <p:ext uri="{BB962C8B-B14F-4D97-AF65-F5344CB8AC3E}">
        <p14:creationId xmlns:p14="http://schemas.microsoft.com/office/powerpoint/2010/main" val="286496701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Rotation Schedule</a:t>
            </a:r>
            <a:endParaRPr lang="en-US" dirty="0"/>
          </a:p>
        </p:txBody>
      </p:sp>
      <p:sp>
        <p:nvSpPr>
          <p:cNvPr id="3" name="Content Placeholder 2"/>
          <p:cNvSpPr>
            <a:spLocks noGrp="1"/>
          </p:cNvSpPr>
          <p:nvPr>
            <p:ph idx="1"/>
          </p:nvPr>
        </p:nvSpPr>
        <p:spPr>
          <a:xfrm>
            <a:off x="457200" y="1600201"/>
            <a:ext cx="8229600" cy="3962400"/>
          </a:xfrm>
        </p:spPr>
        <p:txBody>
          <a:bodyPr>
            <a:normAutofit/>
          </a:bodyPr>
          <a:lstStyle/>
          <a:p>
            <a:pPr marL="0" indent="0">
              <a:buNone/>
            </a:pPr>
            <a:r>
              <a:rPr lang="en-US" sz="2800" dirty="0" smtClean="0"/>
              <a:t>Refer to your packet for assigned rotation groups and times, and don’t forget about </a:t>
            </a:r>
            <a:r>
              <a:rPr lang="en-US" sz="2800" i="1" dirty="0" smtClean="0"/>
              <a:t>Today’s Meet!</a:t>
            </a:r>
            <a:endParaRPr lang="en-US" i="1" dirty="0" smtClean="0"/>
          </a:p>
          <a:p>
            <a:pPr marL="0" indent="0">
              <a:buNone/>
            </a:pPr>
            <a:endParaRPr lang="en-US" sz="1400" dirty="0"/>
          </a:p>
        </p:txBody>
      </p:sp>
      <p:graphicFrame>
        <p:nvGraphicFramePr>
          <p:cNvPr id="4" name="Table 3"/>
          <p:cNvGraphicFramePr>
            <a:graphicFrameLocks noGrp="1"/>
          </p:cNvGraphicFramePr>
          <p:nvPr>
            <p:extLst>
              <p:ext uri="{D42A27DB-BD31-4B8C-83A1-F6EECF244321}">
                <p14:modId xmlns:p14="http://schemas.microsoft.com/office/powerpoint/2010/main" val="3175749108"/>
              </p:ext>
            </p:extLst>
          </p:nvPr>
        </p:nvGraphicFramePr>
        <p:xfrm>
          <a:off x="914400" y="2545080"/>
          <a:ext cx="7315200" cy="2636520"/>
        </p:xfrm>
        <a:graphic>
          <a:graphicData uri="http://schemas.openxmlformats.org/drawingml/2006/table">
            <a:tbl>
              <a:tblPr firstRow="1" bandRow="1">
                <a:tableStyleId>{5C22544A-7EE6-4342-B048-85BDC9FD1C3A}</a:tableStyleId>
              </a:tblPr>
              <a:tblGrid>
                <a:gridCol w="3810000"/>
                <a:gridCol w="1905000"/>
                <a:gridCol w="1600200"/>
              </a:tblGrid>
              <a:tr h="502920">
                <a:tc>
                  <a:txBody>
                    <a:bodyPr/>
                    <a:lstStyle/>
                    <a:p>
                      <a:r>
                        <a:rPr lang="en-US" dirty="0" smtClean="0"/>
                        <a:t>Topic</a:t>
                      </a:r>
                      <a:endParaRPr lang="en-US" dirty="0"/>
                    </a:p>
                  </a:txBody>
                  <a:tcPr/>
                </a:tc>
                <a:tc>
                  <a:txBody>
                    <a:bodyPr/>
                    <a:lstStyle/>
                    <a:p>
                      <a:r>
                        <a:rPr lang="en-US" dirty="0" smtClean="0"/>
                        <a:t>Presenter</a:t>
                      </a:r>
                      <a:endParaRPr lang="en-US" dirty="0"/>
                    </a:p>
                  </a:txBody>
                  <a:tcPr/>
                </a:tc>
                <a:tc>
                  <a:txBody>
                    <a:bodyPr/>
                    <a:lstStyle/>
                    <a:p>
                      <a:r>
                        <a:rPr lang="en-US" dirty="0" smtClean="0"/>
                        <a:t>Room</a:t>
                      </a:r>
                      <a:endParaRPr lang="en-US" dirty="0"/>
                    </a:p>
                  </a:txBody>
                  <a:tcPr/>
                </a:tc>
              </a:tr>
              <a:tr h="502920">
                <a:tc>
                  <a:txBody>
                    <a:bodyPr/>
                    <a:lstStyle/>
                    <a:p>
                      <a:r>
                        <a:rPr lang="en-US" dirty="0" smtClean="0"/>
                        <a:t>Big Ideas &amp; Essential Questions</a:t>
                      </a:r>
                      <a:endParaRPr lang="en-US" dirty="0"/>
                    </a:p>
                  </a:txBody>
                  <a:tcPr/>
                </a:tc>
                <a:tc>
                  <a:txBody>
                    <a:bodyPr/>
                    <a:lstStyle/>
                    <a:p>
                      <a:r>
                        <a:rPr lang="en-US" dirty="0" smtClean="0"/>
                        <a:t>Natalee</a:t>
                      </a:r>
                      <a:r>
                        <a:rPr lang="en-US" baseline="0" dirty="0" smtClean="0"/>
                        <a:t> Feese</a:t>
                      </a:r>
                      <a:endParaRPr lang="en-US" dirty="0"/>
                    </a:p>
                  </a:txBody>
                  <a:tcPr/>
                </a:tc>
                <a:tc>
                  <a:txBody>
                    <a:bodyPr/>
                    <a:lstStyle/>
                    <a:p>
                      <a:r>
                        <a:rPr lang="en-US" dirty="0" smtClean="0"/>
                        <a:t>202</a:t>
                      </a:r>
                      <a:endParaRPr lang="en-US" dirty="0"/>
                    </a:p>
                  </a:txBody>
                  <a:tcPr/>
                </a:tc>
              </a:tr>
              <a:tr h="502920">
                <a:tc>
                  <a:txBody>
                    <a:bodyPr/>
                    <a:lstStyle/>
                    <a:p>
                      <a:r>
                        <a:rPr lang="en-US" dirty="0" smtClean="0"/>
                        <a:t>Enduring</a:t>
                      </a:r>
                      <a:r>
                        <a:rPr lang="en-US" baseline="0" dirty="0" smtClean="0"/>
                        <a:t> and Supporting Standards &amp; Enduring Skills</a:t>
                      </a:r>
                      <a:endParaRPr lang="en-US" dirty="0"/>
                    </a:p>
                  </a:txBody>
                  <a:tcPr/>
                </a:tc>
                <a:tc>
                  <a:txBody>
                    <a:bodyPr/>
                    <a:lstStyle/>
                    <a:p>
                      <a:r>
                        <a:rPr lang="en-US" dirty="0" smtClean="0"/>
                        <a:t>Sabrina</a:t>
                      </a:r>
                      <a:r>
                        <a:rPr lang="en-US" baseline="0" dirty="0" smtClean="0"/>
                        <a:t> Reed</a:t>
                      </a:r>
                      <a:endParaRPr lang="en-US" dirty="0"/>
                    </a:p>
                  </a:txBody>
                  <a:tcPr/>
                </a:tc>
                <a:tc>
                  <a:txBody>
                    <a:bodyPr/>
                    <a:lstStyle/>
                    <a:p>
                      <a:r>
                        <a:rPr lang="en-US" dirty="0" smtClean="0"/>
                        <a:t>Choir Room</a:t>
                      </a:r>
                      <a:endParaRPr lang="en-US" dirty="0"/>
                    </a:p>
                  </a:txBody>
                  <a:tcPr/>
                </a:tc>
              </a:tr>
              <a:tr h="487680">
                <a:tc>
                  <a:txBody>
                    <a:bodyPr/>
                    <a:lstStyle/>
                    <a:p>
                      <a:r>
                        <a:rPr lang="en-US" dirty="0" smtClean="0"/>
                        <a:t>Instructional</a:t>
                      </a:r>
                      <a:r>
                        <a:rPr lang="en-US" baseline="0" dirty="0" smtClean="0"/>
                        <a:t> Outcomes</a:t>
                      </a:r>
                      <a:endParaRPr lang="en-US" dirty="0"/>
                    </a:p>
                  </a:txBody>
                  <a:tcPr/>
                </a:tc>
                <a:tc>
                  <a:txBody>
                    <a:bodyPr/>
                    <a:lstStyle/>
                    <a:p>
                      <a:r>
                        <a:rPr lang="en-US" dirty="0" smtClean="0"/>
                        <a:t>Lori Bowen</a:t>
                      </a:r>
                      <a:endParaRPr lang="en-US" dirty="0"/>
                    </a:p>
                  </a:txBody>
                  <a:tcPr/>
                </a:tc>
                <a:tc>
                  <a:txBody>
                    <a:bodyPr/>
                    <a:lstStyle/>
                    <a:p>
                      <a:r>
                        <a:rPr lang="en-US" dirty="0" smtClean="0"/>
                        <a:t>131</a:t>
                      </a:r>
                      <a:endParaRPr lang="en-US" dirty="0"/>
                    </a:p>
                  </a:txBody>
                  <a:tcPr/>
                </a:tc>
              </a:tr>
              <a:tr h="502920">
                <a:tc>
                  <a:txBody>
                    <a:bodyPr/>
                    <a:lstStyle/>
                    <a:p>
                      <a:r>
                        <a:rPr lang="en-US" dirty="0" smtClean="0"/>
                        <a:t>Performance</a:t>
                      </a:r>
                      <a:r>
                        <a:rPr lang="en-US" baseline="0" dirty="0" smtClean="0"/>
                        <a:t> Expectations</a:t>
                      </a:r>
                      <a:endParaRPr lang="en-US" dirty="0"/>
                    </a:p>
                  </a:txBody>
                  <a:tcPr/>
                </a:tc>
                <a:tc>
                  <a:txBody>
                    <a:bodyPr/>
                    <a:lstStyle/>
                    <a:p>
                      <a:r>
                        <a:rPr lang="en-US" dirty="0" smtClean="0"/>
                        <a:t>David Helm</a:t>
                      </a:r>
                      <a:endParaRPr lang="en-US" dirty="0"/>
                    </a:p>
                  </a:txBody>
                  <a:tcPr/>
                </a:tc>
                <a:tc>
                  <a:txBody>
                    <a:bodyPr/>
                    <a:lstStyle/>
                    <a:p>
                      <a:r>
                        <a:rPr lang="en-US" dirty="0" smtClean="0"/>
                        <a:t>111</a:t>
                      </a:r>
                      <a:endParaRPr lang="en-US" dirty="0"/>
                    </a:p>
                  </a:txBody>
                  <a:tcPr/>
                </a:tc>
              </a:tr>
            </a:tbl>
          </a:graphicData>
        </a:graphic>
      </p:graphicFrame>
      <p:sp>
        <p:nvSpPr>
          <p:cNvPr id="5" name="TextBox 4"/>
          <p:cNvSpPr txBox="1"/>
          <p:nvPr/>
        </p:nvSpPr>
        <p:spPr>
          <a:xfrm>
            <a:off x="1921300" y="5404993"/>
            <a:ext cx="7010400" cy="1077218"/>
          </a:xfrm>
          <a:prstGeom prst="rect">
            <a:avLst/>
          </a:prstGeom>
          <a:noFill/>
        </p:spPr>
        <p:txBody>
          <a:bodyPr wrap="square" rtlCol="0">
            <a:spAutoFit/>
          </a:bodyPr>
          <a:lstStyle/>
          <a:p>
            <a:pPr algn="ctr"/>
            <a:r>
              <a:rPr lang="en-US" sz="3200" dirty="0" smtClean="0">
                <a:solidFill>
                  <a:schemeClr val="accent1"/>
                </a:solidFill>
              </a:rPr>
              <a:t>Return to this room at </a:t>
            </a:r>
            <a:r>
              <a:rPr lang="en-US" sz="3200" b="1" dirty="0" smtClean="0">
                <a:solidFill>
                  <a:srgbClr val="FF0000"/>
                </a:solidFill>
              </a:rPr>
              <a:t>11:00</a:t>
            </a:r>
            <a:r>
              <a:rPr lang="en-US" sz="3200" dirty="0" smtClean="0">
                <a:solidFill>
                  <a:srgbClr val="FF0000"/>
                </a:solidFill>
              </a:rPr>
              <a:t> </a:t>
            </a:r>
            <a:r>
              <a:rPr lang="en-US" sz="3200" dirty="0" smtClean="0">
                <a:solidFill>
                  <a:schemeClr val="accent1"/>
                </a:solidFill>
              </a:rPr>
              <a:t>for “Putting it All Together” with Liz Tronoski!</a:t>
            </a:r>
            <a:endParaRPr lang="en-US" sz="3200" dirty="0">
              <a:solidFill>
                <a:schemeClr val="accent1"/>
              </a:solidFill>
            </a:endParaRPr>
          </a:p>
        </p:txBody>
      </p:sp>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5129" y="5067302"/>
            <a:ext cx="1726171" cy="1752600"/>
          </a:xfrm>
          <a:prstGeom prst="rect">
            <a:avLst/>
          </a:prstGeom>
        </p:spPr>
      </p:pic>
    </p:spTree>
    <p:extLst>
      <p:ext uri="{BB962C8B-B14F-4D97-AF65-F5344CB8AC3E}">
        <p14:creationId xmlns:p14="http://schemas.microsoft.com/office/powerpoint/2010/main" val="1929226186"/>
      </p:ext>
    </p:extLst>
  </p:cSld>
  <p:clrMapOvr>
    <a:masterClrMapping/>
  </p:clrMapOvr>
  <p:timing>
    <p:tnLst>
      <p:par>
        <p:cTn id="1" dur="indefinite" restart="never" nodeType="tmRoot"/>
      </p:par>
    </p:tnLst>
  </p:timing>
</p:sld>
</file>

<file path=ppt/theme/theme1.xml><?xml version="1.0" encoding="utf-8"?>
<a:theme xmlns:a="http://schemas.openxmlformats.org/drawingml/2006/main" name="PPP_XBUSI_TXT_Missing_Piece">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100000" t="-60000" r="100000" b="200000"/>
          </a:path>
        </a:gradFill>
        <a:gradFill rotWithShape="1">
          <a:gsLst>
            <a:gs pos="0">
              <a:schemeClr val="phClr">
                <a:tint val="80000"/>
                <a:satMod val="300000"/>
              </a:schemeClr>
            </a:gs>
            <a:gs pos="100000">
              <a:schemeClr val="phClr">
                <a:shade val="30000"/>
                <a:satMod val="200000"/>
              </a:schemeClr>
            </a:gs>
          </a:gsLst>
          <a:path path="circle">
            <a:fillToRect l="100000" t="100000" r="100000" b="10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100000" t="-60000" r="100000" b="200000"/>
          </a:path>
        </a:gradFill>
        <a:gradFill rotWithShape="1">
          <a:gsLst>
            <a:gs pos="0">
              <a:schemeClr val="phClr">
                <a:tint val="80000"/>
                <a:satMod val="300000"/>
              </a:schemeClr>
            </a:gs>
            <a:gs pos="100000">
              <a:schemeClr val="phClr">
                <a:shade val="30000"/>
                <a:satMod val="200000"/>
              </a:schemeClr>
            </a:gs>
          </a:gsLst>
          <a:path path="circle">
            <a:fillToRect l="100000" t="100000" r="100000" b="10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item1.xml><?xml version="1.0" encoding="utf-8"?>
<?mso-contentType ?>
<FormTemplates xmlns="http://schemas.microsoft.com/sharepoint/v3/contenttype/forms">
  <Display>DocumentLibraryForm</Display>
  <Edit>AssetEditForm</Edit>
  <New>DocumentLibraryForm</New>
</FormTemplates>
</file>

<file path=customXml/itemProps1.xml><?xml version="1.0" encoding="utf-8"?>
<ds:datastoreItem xmlns:ds="http://schemas.openxmlformats.org/officeDocument/2006/customXml" ds:itemID="{54D08E55-19A4-4E8C-8093-1EBC7E9F8F3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TS101881348</Template>
  <TotalTime>882</TotalTime>
  <Words>2851</Words>
  <Application>Microsoft Office PowerPoint</Application>
  <PresentationFormat>On-screen Show (4:3)</PresentationFormat>
  <Paragraphs>179</Paragraphs>
  <Slides>11</Slides>
  <Notes>10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11</vt:i4>
      </vt:variant>
    </vt:vector>
  </HeadingPairs>
  <TitlesOfParts>
    <vt:vector size="14" baseType="lpstr">
      <vt:lpstr>Arial</vt:lpstr>
      <vt:lpstr>Calibri</vt:lpstr>
      <vt:lpstr>PPP_XBUSI_TXT_Missing_Piece</vt:lpstr>
      <vt:lpstr>Creating Coherence</vt:lpstr>
      <vt:lpstr>Today’s Meet</vt:lpstr>
      <vt:lpstr>Big Idea:  Coherence</vt:lpstr>
      <vt:lpstr>Essential Question</vt:lpstr>
      <vt:lpstr>The Standards-Based Classroom</vt:lpstr>
      <vt:lpstr>The “Why”</vt:lpstr>
      <vt:lpstr>The “What”</vt:lpstr>
      <vt:lpstr>Format of the Maps</vt:lpstr>
      <vt:lpstr>Glossary (Under Construction)</vt:lpstr>
      <vt:lpstr>Instructional Outcomes</vt:lpstr>
      <vt:lpstr>Rotation Schedule</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Creating Coherence</dc:title>
  <dc:creator>Reynolds, Michele</dc:creator>
  <cp:keywords/>
  <dc:description>2010 puzzle piece powerpoint template from presentationpro.com</dc:description>
  <cp:lastModifiedBy>Feese, Natalee</cp:lastModifiedBy>
  <cp:revision>79</cp:revision>
  <dcterms:created xsi:type="dcterms:W3CDTF">2014-04-25T16:29:56Z</dcterms:created>
  <dcterms:modified xsi:type="dcterms:W3CDTF">2014-06-05T17:09:33Z</dcterms:modified>
  <cp:category>2010 business concepts</cp:category>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TC018813489991</vt:lpwstr>
  </property>
</Properties>
</file>