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095DE-8F6B-48F2-B9E0-090430F83196}" type="datetimeFigureOut">
              <a:rPr lang="en-US" smtClean="0"/>
              <a:pPr/>
              <a:t>11/11/2011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90BE9-9CA5-429B-B6B9-7911139A401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en.wikipedia.org/wiki/File:Regular_octagon.sv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en.wikipedia.org/wiki/File:Regular_octagon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143000"/>
            <a:ext cx="7772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If x &gt; 1, which of the following decreases as </a:t>
            </a:r>
            <a:r>
              <a:rPr lang="en-US" sz="2400" dirty="0" smtClean="0"/>
              <a:t>x decreases</a:t>
            </a:r>
            <a:r>
              <a:rPr lang="en-US" sz="2400" dirty="0"/>
              <a:t>? </a:t>
            </a:r>
          </a:p>
          <a:p>
            <a:r>
              <a:rPr lang="en-US" sz="2400" dirty="0" smtClean="0"/>
              <a:t>I</a:t>
            </a:r>
            <a:r>
              <a:rPr lang="en-US" sz="2400" dirty="0"/>
              <a:t>.                   </a:t>
            </a:r>
            <a:r>
              <a:rPr lang="en-US" sz="2400" dirty="0" smtClean="0"/>
              <a:t>x </a:t>
            </a:r>
            <a:r>
              <a:rPr lang="en-US" sz="2400" dirty="0"/>
              <a:t>+ x² </a:t>
            </a:r>
          </a:p>
          <a:p>
            <a:r>
              <a:rPr lang="en-US" sz="2400" dirty="0" smtClean="0"/>
              <a:t>II</a:t>
            </a:r>
            <a:r>
              <a:rPr lang="en-US" sz="2400" dirty="0"/>
              <a:t>.                 2x² – x </a:t>
            </a:r>
          </a:p>
          <a:p>
            <a:r>
              <a:rPr lang="en-US" sz="2400" dirty="0" smtClean="0"/>
              <a:t>III</a:t>
            </a:r>
            <a:r>
              <a:rPr lang="en-US" sz="2400" dirty="0"/>
              <a:t>.               __</a:t>
            </a:r>
            <a:r>
              <a:rPr lang="en-US" sz="2400" u="sng" dirty="0"/>
              <a:t>1</a:t>
            </a:r>
            <a:r>
              <a:rPr lang="en-US" sz="2400" dirty="0"/>
              <a:t>__ </a:t>
            </a:r>
            <a:br>
              <a:rPr lang="en-US" sz="2400" dirty="0"/>
            </a:br>
            <a:r>
              <a:rPr lang="en-US" sz="2400" dirty="0"/>
              <a:t>                      </a:t>
            </a:r>
            <a:r>
              <a:rPr lang="en-US" sz="2400" dirty="0" smtClean="0"/>
              <a:t>x </a:t>
            </a:r>
            <a:r>
              <a:rPr lang="en-US" sz="2400" dirty="0"/>
              <a:t>+ 1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0" y="533400"/>
            <a:ext cx="17890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Problem I</a:t>
            </a:r>
            <a:endParaRPr 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762000" y="3352800"/>
            <a:ext cx="7162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Answer choices:    </a:t>
            </a:r>
            <a:r>
              <a:rPr lang="en-US" sz="2400" dirty="0" smtClean="0"/>
              <a:t>	(</a:t>
            </a:r>
            <a:r>
              <a:rPr lang="en-US" sz="2400" dirty="0"/>
              <a:t>F) I only   (G) II only   (H) III only   </a:t>
            </a:r>
            <a:endParaRPr lang="en-US" sz="2400" dirty="0" smtClean="0"/>
          </a:p>
          <a:p>
            <a:r>
              <a:rPr lang="en-US" sz="2400" dirty="0"/>
              <a:t>	</a:t>
            </a:r>
            <a:r>
              <a:rPr lang="en-US" sz="2400" dirty="0" smtClean="0"/>
              <a:t>		(</a:t>
            </a:r>
            <a:r>
              <a:rPr lang="en-US" sz="2400" dirty="0"/>
              <a:t>J) I &amp; II only   (K) II &amp; III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751344"/>
            <a:ext cx="78486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The easiest way to solve this problem is to work from the answers, eliminating the wrong answers.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Substitute </a:t>
            </a:r>
            <a:r>
              <a:rPr lang="en-US" sz="2000" dirty="0"/>
              <a:t>a simple number you can work with quickly. </a:t>
            </a:r>
          </a:p>
          <a:p>
            <a:r>
              <a:rPr lang="en-US" sz="2000" dirty="0" smtClean="0"/>
              <a:t>I</a:t>
            </a:r>
            <a:r>
              <a:rPr lang="en-US" sz="2000" dirty="0"/>
              <a:t>.  x + x²   (substitute 2 for x) </a:t>
            </a:r>
            <a:br>
              <a:rPr lang="en-US" sz="2000" dirty="0"/>
            </a:br>
            <a:r>
              <a:rPr lang="en-US" sz="2000" dirty="0"/>
              <a:t>                2 + 2²   = 6 </a:t>
            </a:r>
          </a:p>
          <a:p>
            <a:r>
              <a:rPr lang="en-US" sz="2000" dirty="0"/>
              <a:t>   </a:t>
            </a:r>
            <a:r>
              <a:rPr lang="en-US" sz="2000" dirty="0" smtClean="0"/>
              <a:t> </a:t>
            </a:r>
            <a:r>
              <a:rPr lang="en-US" sz="2000" dirty="0"/>
              <a:t>x + x²  (substitute 3 for x) </a:t>
            </a:r>
            <a:br>
              <a:rPr lang="en-US" sz="2000" dirty="0"/>
            </a:br>
            <a:r>
              <a:rPr lang="en-US" sz="2000" dirty="0"/>
              <a:t>                3 + 3²   = 12  </a:t>
            </a:r>
          </a:p>
          <a:p>
            <a:r>
              <a:rPr lang="en-US" sz="2000" dirty="0" smtClean="0"/>
              <a:t>We </a:t>
            </a:r>
            <a:r>
              <a:rPr lang="en-US" sz="2000" dirty="0"/>
              <a:t>can see that x decreases as the equation decreases. However, the choices give us the possibility of I &amp; II, so we must check out II as well. </a:t>
            </a:r>
          </a:p>
          <a:p>
            <a:r>
              <a:rPr lang="en-US" sz="2000" dirty="0" smtClean="0"/>
              <a:t>II</a:t>
            </a:r>
            <a:r>
              <a:rPr lang="en-US" sz="2000" dirty="0"/>
              <a:t>.  2 x² – x    (substitute 2 for x) </a:t>
            </a:r>
            <a:br>
              <a:rPr lang="en-US" sz="2000" dirty="0"/>
            </a:br>
            <a:r>
              <a:rPr lang="en-US" sz="2000" dirty="0"/>
              <a:t>                  2 (2² ) – 2 = 6 </a:t>
            </a:r>
          </a:p>
          <a:p>
            <a:r>
              <a:rPr lang="en-US" sz="2000" dirty="0"/>
              <a:t>      </a:t>
            </a:r>
            <a:r>
              <a:rPr lang="en-US" sz="2000" dirty="0" smtClean="0"/>
              <a:t>2 </a:t>
            </a:r>
            <a:r>
              <a:rPr lang="en-US" sz="2000" dirty="0"/>
              <a:t>x² – x   (substitute 3 for x) </a:t>
            </a:r>
            <a:br>
              <a:rPr lang="en-US" sz="2000" dirty="0"/>
            </a:br>
            <a:r>
              <a:rPr lang="en-US" sz="2000" dirty="0"/>
              <a:t>            3 (3² ) – 3 = 24 </a:t>
            </a:r>
          </a:p>
          <a:p>
            <a:r>
              <a:rPr lang="en-US" sz="2000" dirty="0" smtClean="0"/>
              <a:t>We </a:t>
            </a:r>
            <a:r>
              <a:rPr lang="en-US" sz="2000" dirty="0"/>
              <a:t>can see that x decreases when x is decreased. 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The </a:t>
            </a:r>
            <a:r>
              <a:rPr lang="en-US" sz="2000" dirty="0"/>
              <a:t>correct answer is J:  I &amp; II only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751344"/>
            <a:ext cx="8001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Other way </a:t>
            </a:r>
            <a:r>
              <a:rPr lang="en-US" sz="2000" dirty="0"/>
              <a:t>to solve this problem is to </a:t>
            </a:r>
            <a:r>
              <a:rPr lang="en-US" sz="2000" dirty="0" smtClean="0"/>
              <a:t>factor simple polynomial expressions . </a:t>
            </a:r>
          </a:p>
          <a:p>
            <a:endParaRPr lang="en-US" sz="2000" dirty="0" smtClean="0"/>
          </a:p>
          <a:p>
            <a:r>
              <a:rPr lang="en-US" sz="2000" dirty="0" smtClean="0"/>
              <a:t>I</a:t>
            </a:r>
            <a:r>
              <a:rPr lang="en-US" sz="2000" dirty="0"/>
              <a:t>.  x + x²   </a:t>
            </a:r>
            <a:br>
              <a:rPr lang="en-US" sz="2000" dirty="0"/>
            </a:br>
            <a:r>
              <a:rPr lang="en-US" sz="2000" dirty="0"/>
              <a:t>                </a:t>
            </a:r>
            <a:r>
              <a:rPr lang="en-US" sz="2000" dirty="0" smtClean="0"/>
              <a:t>x + x²=x(x+1)</a:t>
            </a:r>
            <a:endParaRPr lang="en-US" sz="2000" dirty="0"/>
          </a:p>
          <a:p>
            <a:r>
              <a:rPr lang="en-US" sz="2000" dirty="0"/>
              <a:t>   </a:t>
            </a:r>
          </a:p>
          <a:p>
            <a:r>
              <a:rPr lang="en-US" sz="2000" dirty="0" smtClean="0"/>
              <a:t>We know that both x and x+1 decrease </a:t>
            </a:r>
            <a:r>
              <a:rPr lang="en-US" sz="2000" dirty="0"/>
              <a:t>as </a:t>
            </a:r>
            <a:r>
              <a:rPr lang="en-US" sz="2000" dirty="0" smtClean="0"/>
              <a:t>x decreases</a:t>
            </a:r>
            <a:r>
              <a:rPr lang="en-US" sz="2000" dirty="0"/>
              <a:t>. </a:t>
            </a:r>
            <a:r>
              <a:rPr lang="en-US" sz="2000" dirty="0" smtClean="0"/>
              <a:t>Therefore, x(x+1) decrease as x decreases. </a:t>
            </a:r>
          </a:p>
          <a:p>
            <a:endParaRPr lang="en-US" sz="2000" dirty="0"/>
          </a:p>
          <a:p>
            <a:r>
              <a:rPr lang="en-US" sz="2000" dirty="0" smtClean="0"/>
              <a:t>II</a:t>
            </a:r>
            <a:r>
              <a:rPr lang="en-US" sz="2000" dirty="0"/>
              <a:t>.  2 x² – x   </a:t>
            </a:r>
            <a:br>
              <a:rPr lang="en-US" sz="2000" dirty="0"/>
            </a:br>
            <a:r>
              <a:rPr lang="en-US" sz="2000" dirty="0"/>
              <a:t>                  </a:t>
            </a:r>
            <a:r>
              <a:rPr lang="en-US" sz="2000" dirty="0" smtClean="0"/>
              <a:t>2 x² – x=x(2x-1)</a:t>
            </a:r>
            <a:endParaRPr lang="en-US" sz="2000" dirty="0"/>
          </a:p>
          <a:p>
            <a:endParaRPr lang="en-US" sz="2000" dirty="0" smtClean="0"/>
          </a:p>
          <a:p>
            <a:r>
              <a:rPr lang="en-US" sz="2000" dirty="0" smtClean="0"/>
              <a:t>We know that both x and 2x-1 decrease as x decreases. Therefore, x(2x-1) decrease as x decreases. </a:t>
            </a:r>
          </a:p>
          <a:p>
            <a:r>
              <a:rPr lang="en-US" sz="2000" dirty="0"/>
              <a:t>  </a:t>
            </a:r>
            <a:endParaRPr lang="en-US" sz="2000" dirty="0" smtClean="0"/>
          </a:p>
          <a:p>
            <a:r>
              <a:rPr lang="en-US" sz="2000" dirty="0" smtClean="0"/>
              <a:t>The </a:t>
            </a:r>
            <a:r>
              <a:rPr lang="en-US" sz="2000" dirty="0"/>
              <a:t>correct answer is J:  I &amp; II only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1371600"/>
            <a:ext cx="8305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Barney can mow the lawn in 5 hours, and Fred can mow the lawn in 4 hours. How long will it take them to mow the lawn together? </a:t>
            </a:r>
          </a:p>
          <a:p>
            <a:endParaRPr lang="en-US" sz="2400" dirty="0" smtClean="0"/>
          </a:p>
          <a:p>
            <a:pPr marL="457200" indent="-457200">
              <a:buAutoNum type="alphaUcParenBoth"/>
            </a:pPr>
            <a:r>
              <a:rPr lang="en-US" sz="2400" dirty="0" smtClean="0"/>
              <a:t>1 </a:t>
            </a:r>
            <a:r>
              <a:rPr lang="en-US" sz="2400" dirty="0"/>
              <a:t>hour    (B) 2 2/9 hour    (C) 4 hours     (D) 4 ½ hours   </a:t>
            </a:r>
            <a:endParaRPr lang="en-US" sz="2400" dirty="0" smtClean="0"/>
          </a:p>
          <a:p>
            <a:pPr marL="457200" indent="-457200"/>
            <a:r>
              <a:rPr lang="en-US" sz="2400" dirty="0" smtClean="0"/>
              <a:t>(</a:t>
            </a:r>
            <a:r>
              <a:rPr lang="en-US" sz="2400" dirty="0"/>
              <a:t>E) 5 hours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0" y="533400"/>
            <a:ext cx="1893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Problem 2</a:t>
            </a:r>
            <a:endParaRPr lang="en-US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914400"/>
            <a:ext cx="73152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Event: mowing the lawn</a:t>
            </a:r>
          </a:p>
          <a:p>
            <a:r>
              <a:rPr lang="en-US" sz="2000" dirty="0" smtClean="0"/>
              <a:t>1: event to finish mowing</a:t>
            </a:r>
          </a:p>
          <a:p>
            <a:endParaRPr lang="en-US" sz="2000" dirty="0" smtClean="0"/>
          </a:p>
          <a:p>
            <a:r>
              <a:rPr lang="en-US" sz="2000" dirty="0" smtClean="0"/>
              <a:t>Rate:  (No. of event per hour)</a:t>
            </a:r>
          </a:p>
          <a:p>
            <a:endParaRPr lang="en-US" sz="2000" dirty="0"/>
          </a:p>
          <a:p>
            <a:r>
              <a:rPr lang="en-US" sz="2000" dirty="0" smtClean="0"/>
              <a:t>Barney: 1/5</a:t>
            </a:r>
          </a:p>
          <a:p>
            <a:r>
              <a:rPr lang="en-US" sz="2000" dirty="0" smtClean="0"/>
              <a:t>Fred: 1/4</a:t>
            </a:r>
          </a:p>
          <a:p>
            <a:endParaRPr lang="en-US" sz="2000" dirty="0"/>
          </a:p>
          <a:p>
            <a:r>
              <a:rPr lang="en-US" sz="2000" dirty="0" smtClean="0"/>
              <a:t>Work together: 1/5+1/4=9/20</a:t>
            </a:r>
            <a:endParaRPr lang="en-US" sz="2000" dirty="0"/>
          </a:p>
          <a:p>
            <a:endParaRPr lang="en-US" sz="2000" dirty="0" smtClean="0"/>
          </a:p>
          <a:p>
            <a:r>
              <a:rPr lang="en-US" sz="2000" dirty="0" smtClean="0"/>
              <a:t>Time: 1/(9/20)=2 2/9</a:t>
            </a:r>
            <a:endParaRPr lang="en-US" sz="2000" dirty="0"/>
          </a:p>
          <a:p>
            <a:endParaRPr lang="en-US" sz="2000" dirty="0" smtClean="0"/>
          </a:p>
          <a:p>
            <a:r>
              <a:rPr lang="en-US" sz="2000" dirty="0" smtClean="0"/>
              <a:t>The correct answer is B. </a:t>
            </a:r>
            <a:endParaRPr 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1600200"/>
            <a:ext cx="7924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If a mixture is 3/7 alcohol by volume and 4/7 water by volume, what is the ratio of the volume of alcohol to the volume of water? 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/>
              <a:t>Answer choices: (F) 3/7     (G) 4/7     (H) ¾     (J) 4/3     (K) 7/4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0" y="533400"/>
            <a:ext cx="1893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Problem 3</a:t>
            </a:r>
            <a:endParaRPr lang="en-US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1219200"/>
            <a:ext cx="7696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Note: A </a:t>
            </a:r>
            <a:r>
              <a:rPr lang="en-US" sz="2000" dirty="0" smtClean="0"/>
              <a:t>ratio is read aloud as “is to” something “as” something “is to” something else. 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To solve this problem, </a:t>
            </a:r>
            <a:r>
              <a:rPr lang="en-US" sz="2000" dirty="0" smtClean="0"/>
              <a:t>let the total volume be 7. </a:t>
            </a:r>
          </a:p>
          <a:p>
            <a:endParaRPr lang="en-US" sz="2000" dirty="0" smtClean="0"/>
          </a:p>
          <a:p>
            <a:r>
              <a:rPr lang="en-US" sz="2000" dirty="0" smtClean="0"/>
              <a:t>Volume of alcohol: 3/7*7=3</a:t>
            </a:r>
          </a:p>
          <a:p>
            <a:r>
              <a:rPr lang="en-US" sz="2000" dirty="0" smtClean="0"/>
              <a:t>Volume of water: 4/7*7=4</a:t>
            </a:r>
          </a:p>
          <a:p>
            <a:endParaRPr lang="en-US" sz="2000" dirty="0" smtClean="0"/>
          </a:p>
          <a:p>
            <a:r>
              <a:rPr lang="en-US" sz="2000" dirty="0" smtClean="0"/>
              <a:t>Ratio </a:t>
            </a:r>
            <a:r>
              <a:rPr lang="en-US" sz="2000" dirty="0" smtClean="0"/>
              <a:t>of the volume of alcohol to the volume of </a:t>
            </a:r>
            <a:r>
              <a:rPr lang="en-US" sz="2000" dirty="0" smtClean="0"/>
              <a:t>water: </a:t>
            </a:r>
            <a:r>
              <a:rPr lang="en-US" sz="2000" dirty="0" smtClean="0"/>
              <a:t>  </a:t>
            </a:r>
            <a:r>
              <a:rPr lang="en-US" sz="2000" dirty="0" smtClean="0"/>
              <a:t>3/4 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 smtClean="0"/>
          </a:p>
          <a:p>
            <a:r>
              <a:rPr lang="en-US" sz="2000" dirty="0" smtClean="0"/>
              <a:t>The </a:t>
            </a:r>
            <a:r>
              <a:rPr lang="en-US" sz="2000" dirty="0" smtClean="0"/>
              <a:t>answer is (H) ¾. </a:t>
            </a: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0" y="533400"/>
            <a:ext cx="1893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Problem </a:t>
            </a:r>
            <a:r>
              <a:rPr lang="en-US" sz="3200" dirty="0" smtClean="0"/>
              <a:t>4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838200" y="1371600"/>
            <a:ext cx="7467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What is the maximum number of pieces of birthday cake size 4” X 4” that can be cut from a cake 20” X 20</a:t>
            </a:r>
            <a:r>
              <a:rPr lang="en-US" sz="2400" dirty="0" smtClean="0"/>
              <a:t>”?</a:t>
            </a:r>
          </a:p>
          <a:p>
            <a:endParaRPr lang="en-US" sz="2400" dirty="0" smtClean="0"/>
          </a:p>
          <a:p>
            <a:r>
              <a:rPr lang="en-US" sz="2400" dirty="0" smtClean="0"/>
              <a:t>Answer choices:  (A) 5     (B) 10     (C) 16      (D) 20     (E)  25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762000"/>
            <a:ext cx="7620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Sketch this diagram in the margin of your test booklet. </a:t>
            </a:r>
            <a:r>
              <a:rPr lang="en-US" sz="2000" dirty="0" smtClean="0"/>
              <a:t>Five </a:t>
            </a:r>
            <a:r>
              <a:rPr lang="en-US" sz="2000" dirty="0" smtClean="0"/>
              <a:t>pieces of cake (each one 4”) will fit down each side. Therefore 5 X 5 = 25. The answer is 25, E. </a:t>
            </a:r>
            <a:endParaRPr lang="en-US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743200" y="2057400"/>
          <a:ext cx="3352800" cy="2819400"/>
        </p:xfrm>
        <a:graphic>
          <a:graphicData uri="http://schemas.openxmlformats.org/drawingml/2006/table">
            <a:tbl>
              <a:tblPr/>
              <a:tblGrid>
                <a:gridCol w="670560"/>
                <a:gridCol w="670560"/>
                <a:gridCol w="670560"/>
                <a:gridCol w="670560"/>
                <a:gridCol w="670560"/>
              </a:tblGrid>
              <a:tr h="5638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38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38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38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38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FFFF"/>
                          </a:solidFill>
                          <a:latin typeface="Calibri"/>
                          <a:ea typeface="宋体"/>
                          <a:cs typeface="Times New Roman"/>
                        </a:rPr>
                        <a:t>.</a:t>
                      </a:r>
                      <a:endParaRPr lang="en-US" sz="20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81000" y="1175265"/>
            <a:ext cx="8077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In the triangle given, AD is an angle bisector. &lt;DAC is 30 degrees and angle ABC is a right angle. Find the measure of angle x.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2529" name="Picture 1" descr="http://www.lessontutor.com/TriABC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3733800"/>
            <a:ext cx="2819400" cy="2594377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57200" y="2362200"/>
            <a:ext cx="6553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Answer choices: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  <a:b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</a:b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(F) 30 degrees     (G) 45 degrees     (H) 60 degrees   (J) 90 degrees    (K) 120 degrees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  <a:endParaRPr kumimoji="0" lang="en-US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57600" y="533400"/>
            <a:ext cx="1893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Problem </a:t>
            </a:r>
            <a:r>
              <a:rPr lang="en-US" sz="3200" dirty="0" smtClean="0"/>
              <a:t>5</a:t>
            </a:r>
            <a:endParaRPr lang="en-US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1371600"/>
            <a:ext cx="7772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The definition of a bisector is that it divides an angle evenly in half. Therefore, if &lt;DAC is 30 degrees, then &lt;BAD must be 30 degrees. &lt;ABC is a right triangle. Right triangles measure 90 degrees. There are 180 degrees in a triangle.  </a:t>
            </a:r>
            <a:endParaRPr lang="en-US" sz="2400" dirty="0" smtClean="0"/>
          </a:p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&lt;</a:t>
            </a:r>
            <a:r>
              <a:rPr lang="en-US" sz="2400" dirty="0" smtClean="0"/>
              <a:t>BAD </a:t>
            </a:r>
            <a:r>
              <a:rPr lang="en-US" sz="2400" dirty="0" smtClean="0"/>
              <a:t>+&lt;ABC+&lt;x=30+90+&lt;x=180</a:t>
            </a:r>
            <a:r>
              <a:rPr lang="en-US" sz="2400" dirty="0" smtClean="0"/>
              <a:t>.  </a:t>
            </a:r>
            <a:br>
              <a:rPr lang="en-US" sz="2400" dirty="0" smtClean="0"/>
            </a:br>
            <a:endParaRPr lang="en-US" sz="2400" dirty="0" smtClean="0"/>
          </a:p>
          <a:p>
            <a:r>
              <a:rPr lang="en-US" sz="2400" dirty="0" smtClean="0"/>
              <a:t>&lt;</a:t>
            </a:r>
            <a:r>
              <a:rPr lang="en-US" sz="2400" dirty="0" smtClean="0"/>
              <a:t>x </a:t>
            </a:r>
            <a:r>
              <a:rPr lang="en-US" sz="2400" dirty="0" smtClean="0"/>
              <a:t>=60 </a:t>
            </a:r>
            <a:r>
              <a:rPr lang="en-US" sz="2400" dirty="0" smtClean="0"/>
              <a:t>degrees, or answer H. </a:t>
            </a: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0" y="533400"/>
            <a:ext cx="1893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Problem </a:t>
            </a:r>
            <a:r>
              <a:rPr lang="en-US" sz="3200" dirty="0" smtClean="0"/>
              <a:t>6</a:t>
            </a:r>
            <a:endParaRPr lang="en-US" sz="3200" dirty="0"/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457200" y="990600"/>
            <a:ext cx="80772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Let A1A2A3A4A5A6A7A8 be a regular octagon. Let M1, M3, M5, and M7 be the middle points of sides A1A2, A3A4, A5A6, and A7 and A8, respectively. For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=1, 3,</a:t>
            </a:r>
            <a:r>
              <a:rPr kumimoji="0" lang="en-US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5, 7, ray </a:t>
            </a:r>
            <a:r>
              <a:rPr kumimoji="0" lang="en-US" sz="240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Ri</a:t>
            </a:r>
            <a:r>
              <a:rPr kumimoji="0" lang="en-US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is constructed from Mi towards the interior of the octagon such that R1</a:t>
            </a:r>
            <a:r>
              <a:rPr kumimoji="0" lang="en-US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  <a:sym typeface="Symbol"/>
              </a:rPr>
              <a:t></a:t>
            </a:r>
            <a:r>
              <a:rPr kumimoji="0" lang="en-US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R3, </a:t>
            </a:r>
            <a:r>
              <a:rPr lang="en-US" sz="2400" dirty="0" smtClean="0">
                <a:ea typeface="Times New Roman" pitchFamily="18" charset="0"/>
                <a:cs typeface="Arial" pitchFamily="34" charset="0"/>
              </a:rPr>
              <a:t>R3</a:t>
            </a:r>
            <a:r>
              <a:rPr lang="en-US" sz="2400" dirty="0" smtClean="0">
                <a:ea typeface="Times New Roman" pitchFamily="18" charset="0"/>
                <a:cs typeface="Arial" pitchFamily="34" charset="0"/>
                <a:sym typeface="Symbol"/>
              </a:rPr>
              <a:t></a:t>
            </a:r>
            <a:r>
              <a:rPr lang="en-US" sz="2400" dirty="0" smtClean="0">
                <a:ea typeface="Times New Roman" pitchFamily="18" charset="0"/>
                <a:cs typeface="Arial" pitchFamily="34" charset="0"/>
              </a:rPr>
              <a:t>R5, R5</a:t>
            </a:r>
            <a:r>
              <a:rPr lang="en-US" sz="2400" dirty="0" smtClean="0">
                <a:ea typeface="Times New Roman" pitchFamily="18" charset="0"/>
                <a:cs typeface="Arial" pitchFamily="34" charset="0"/>
                <a:sym typeface="Symbol"/>
              </a:rPr>
              <a:t></a:t>
            </a:r>
            <a:r>
              <a:rPr lang="en-US" sz="2400" dirty="0" smtClean="0">
                <a:ea typeface="Times New Roman" pitchFamily="18" charset="0"/>
                <a:cs typeface="Arial" pitchFamily="34" charset="0"/>
              </a:rPr>
              <a:t>R7, and R7</a:t>
            </a:r>
            <a:r>
              <a:rPr lang="en-US" sz="2400" dirty="0" smtClean="0">
                <a:ea typeface="Times New Roman" pitchFamily="18" charset="0"/>
                <a:cs typeface="Arial" pitchFamily="34" charset="0"/>
                <a:sym typeface="Symbol"/>
              </a:rPr>
              <a:t></a:t>
            </a:r>
            <a:r>
              <a:rPr lang="en-US" sz="2400" dirty="0" smtClean="0">
                <a:ea typeface="Times New Roman" pitchFamily="18" charset="0"/>
                <a:cs typeface="Arial" pitchFamily="34" charset="0"/>
              </a:rPr>
              <a:t>R1. Pairs of rays R1 and R3, R3 and R5, R5 and R7, and R7 and R1 meet at B1, B3, B5, B7, respectively. If B1B3=A1A2, then cos2&lt;A3M3B1 can be written in the form m-</a:t>
            </a:r>
            <a:r>
              <a:rPr lang="en-US" sz="2400" dirty="0" smtClean="0">
                <a:ea typeface="Times New Roman" pitchFamily="18" charset="0"/>
                <a:cs typeface="Arial" pitchFamily="34" charset="0"/>
                <a:sym typeface="Symbol"/>
              </a:rPr>
              <a:t>n, where m and n are positive integers. Find </a:t>
            </a:r>
            <a:r>
              <a:rPr lang="en-US" sz="2400" dirty="0" err="1" smtClean="0">
                <a:ea typeface="Times New Roman" pitchFamily="18" charset="0"/>
                <a:cs typeface="Arial" pitchFamily="34" charset="0"/>
                <a:sym typeface="Symbol"/>
              </a:rPr>
              <a:t>m+n</a:t>
            </a:r>
            <a:r>
              <a:rPr lang="en-US" sz="2400" dirty="0" smtClean="0">
                <a:ea typeface="Times New Roman" pitchFamily="18" charset="0"/>
                <a:cs typeface="Arial" pitchFamily="34" charset="0"/>
                <a:sym typeface="Symbol"/>
              </a:rPr>
              <a:t>.</a:t>
            </a:r>
            <a:endParaRPr kumimoji="0" lang="en-US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pSp>
        <p:nvGrpSpPr>
          <p:cNvPr id="86" name="Group 85"/>
          <p:cNvGrpSpPr/>
          <p:nvPr/>
        </p:nvGrpSpPr>
        <p:grpSpPr>
          <a:xfrm>
            <a:off x="2895600" y="3810000"/>
            <a:ext cx="3242055" cy="3048000"/>
            <a:chOff x="2895600" y="3810000"/>
            <a:chExt cx="3242055" cy="3048000"/>
          </a:xfrm>
        </p:grpSpPr>
        <p:pic>
          <p:nvPicPr>
            <p:cNvPr id="23599" name="Picture 47" descr="Regular octagon.sv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6600" y="4076700"/>
              <a:ext cx="2514600" cy="2514601"/>
            </a:xfrm>
            <a:prstGeom prst="rect">
              <a:avLst/>
            </a:prstGeom>
            <a:noFill/>
          </p:spPr>
        </p:pic>
        <p:cxnSp>
          <p:nvCxnSpPr>
            <p:cNvPr id="53" name="Straight Arrow Connector 52"/>
            <p:cNvCxnSpPr/>
            <p:nvPr/>
          </p:nvCxnSpPr>
          <p:spPr>
            <a:xfrm flipV="1">
              <a:off x="3429000" y="4572000"/>
              <a:ext cx="1524000" cy="762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/>
            <p:nvPr/>
          </p:nvCxnSpPr>
          <p:spPr>
            <a:xfrm>
              <a:off x="4572000" y="4191000"/>
              <a:ext cx="762000" cy="1371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 flipH="1">
              <a:off x="3886200" y="5334000"/>
              <a:ext cx="1752600" cy="914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 flipH="1" flipV="1">
              <a:off x="3733800" y="5029200"/>
              <a:ext cx="762000" cy="1371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Rectangle 67"/>
            <p:cNvSpPr/>
            <p:nvPr/>
          </p:nvSpPr>
          <p:spPr>
            <a:xfrm>
              <a:off x="3581400" y="40386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A1</a:t>
              </a:r>
              <a:endParaRPr lang="en-US" dirty="0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5029200" y="40386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A2</a:t>
              </a:r>
              <a:endParaRPr lang="en-US" dirty="0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5638800" y="46482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A3</a:t>
              </a:r>
              <a:endParaRPr lang="en-US" dirty="0"/>
            </a:p>
          </p:txBody>
        </p:sp>
        <p:sp>
          <p:nvSpPr>
            <p:cNvPr id="71" name="Rectangle 70"/>
            <p:cNvSpPr/>
            <p:nvPr/>
          </p:nvSpPr>
          <p:spPr>
            <a:xfrm>
              <a:off x="5638800" y="55626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A4</a:t>
              </a:r>
              <a:endParaRPr lang="en-US" dirty="0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4953000" y="63246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A5</a:t>
              </a:r>
              <a:endParaRPr lang="en-US" dirty="0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3657600" y="6488668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A6</a:t>
              </a:r>
              <a:endParaRPr lang="en-US" dirty="0"/>
            </a:p>
          </p:txBody>
        </p:sp>
        <p:sp>
          <p:nvSpPr>
            <p:cNvPr id="74" name="Rectangle 73"/>
            <p:cNvSpPr/>
            <p:nvPr/>
          </p:nvSpPr>
          <p:spPr>
            <a:xfrm>
              <a:off x="2971800" y="57150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A7</a:t>
              </a:r>
              <a:endParaRPr lang="en-US" dirty="0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2971800" y="46482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A8</a:t>
              </a:r>
              <a:endParaRPr lang="en-US" dirty="0"/>
            </a:p>
          </p:txBody>
        </p:sp>
        <p:sp>
          <p:nvSpPr>
            <p:cNvPr id="76" name="Rectangle 75"/>
            <p:cNvSpPr/>
            <p:nvPr/>
          </p:nvSpPr>
          <p:spPr>
            <a:xfrm>
              <a:off x="4343400" y="3810000"/>
              <a:ext cx="4988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M1</a:t>
              </a:r>
              <a:endParaRPr lang="en-US" dirty="0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5638800" y="5105400"/>
              <a:ext cx="4988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M3</a:t>
              </a:r>
              <a:endParaRPr lang="en-US" dirty="0"/>
            </a:p>
          </p:txBody>
        </p:sp>
        <p:sp>
          <p:nvSpPr>
            <p:cNvPr id="78" name="Rectangle 77"/>
            <p:cNvSpPr/>
            <p:nvPr/>
          </p:nvSpPr>
          <p:spPr>
            <a:xfrm>
              <a:off x="4343400" y="6488668"/>
              <a:ext cx="4988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M5</a:t>
              </a:r>
              <a:endParaRPr lang="en-US" dirty="0"/>
            </a:p>
          </p:txBody>
        </p:sp>
        <p:sp>
          <p:nvSpPr>
            <p:cNvPr id="79" name="Rectangle 78"/>
            <p:cNvSpPr/>
            <p:nvPr/>
          </p:nvSpPr>
          <p:spPr>
            <a:xfrm>
              <a:off x="2895600" y="5105400"/>
              <a:ext cx="4988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M7</a:t>
              </a:r>
              <a:endParaRPr lang="en-US" dirty="0"/>
            </a:p>
          </p:txBody>
        </p:sp>
        <p:sp>
          <p:nvSpPr>
            <p:cNvPr id="80" name="Rectangle 79"/>
            <p:cNvSpPr/>
            <p:nvPr/>
          </p:nvSpPr>
          <p:spPr>
            <a:xfrm>
              <a:off x="5105400" y="5638800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B1</a:t>
              </a:r>
              <a:endParaRPr lang="en-US" dirty="0"/>
            </a:p>
          </p:txBody>
        </p:sp>
        <p:sp>
          <p:nvSpPr>
            <p:cNvPr id="81" name="Rectangle 80"/>
            <p:cNvSpPr/>
            <p:nvPr/>
          </p:nvSpPr>
          <p:spPr>
            <a:xfrm>
              <a:off x="3886200" y="5867400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R3</a:t>
              </a:r>
              <a:endParaRPr lang="en-US" dirty="0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3657600" y="4724400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B5</a:t>
              </a:r>
              <a:endParaRPr lang="en-US" dirty="0"/>
            </a:p>
          </p:txBody>
        </p:sp>
        <p:sp>
          <p:nvSpPr>
            <p:cNvPr id="83" name="Rectangle 82"/>
            <p:cNvSpPr/>
            <p:nvPr/>
          </p:nvSpPr>
          <p:spPr>
            <a:xfrm>
              <a:off x="4876800" y="4495800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B7</a:t>
              </a:r>
              <a:endParaRPr lang="en-US" dirty="0"/>
            </a:p>
          </p:txBody>
        </p:sp>
        <p:sp>
          <p:nvSpPr>
            <p:cNvPr id="85" name="Arc 84"/>
            <p:cNvSpPr/>
            <p:nvPr/>
          </p:nvSpPr>
          <p:spPr>
            <a:xfrm rot="15146385">
              <a:off x="5444273" y="5114519"/>
              <a:ext cx="499023" cy="436971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743200" y="228600"/>
            <a:ext cx="3242055" cy="3048000"/>
            <a:chOff x="2895600" y="3810000"/>
            <a:chExt cx="3242055" cy="3048000"/>
          </a:xfrm>
        </p:grpSpPr>
        <p:pic>
          <p:nvPicPr>
            <p:cNvPr id="5" name="Picture 47" descr="Regular octagon.sv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6600" y="4076700"/>
              <a:ext cx="2514600" cy="2514601"/>
            </a:xfrm>
            <a:prstGeom prst="rect">
              <a:avLst/>
            </a:prstGeom>
            <a:noFill/>
          </p:spPr>
        </p:pic>
        <p:cxnSp>
          <p:nvCxnSpPr>
            <p:cNvPr id="6" name="Straight Arrow Connector 5"/>
            <p:cNvCxnSpPr/>
            <p:nvPr/>
          </p:nvCxnSpPr>
          <p:spPr>
            <a:xfrm flipV="1">
              <a:off x="3429000" y="4572000"/>
              <a:ext cx="1524000" cy="762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>
              <a:off x="4572000" y="4191000"/>
              <a:ext cx="762000" cy="1371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>
              <a:off x="3886200" y="5334000"/>
              <a:ext cx="1752600" cy="914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 flipV="1">
              <a:off x="3733800" y="5029200"/>
              <a:ext cx="762000" cy="1371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/>
            <p:cNvSpPr/>
            <p:nvPr/>
          </p:nvSpPr>
          <p:spPr>
            <a:xfrm>
              <a:off x="3581400" y="40386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A1</a:t>
              </a:r>
              <a:endParaRPr lang="en-US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029200" y="40386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A2</a:t>
              </a:r>
              <a:endParaRPr lang="en-US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638800" y="46482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A3</a:t>
              </a:r>
              <a:endParaRPr lang="en-US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638800" y="55626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A4</a:t>
              </a:r>
              <a:endParaRPr lang="en-US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953000" y="63246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A5</a:t>
              </a:r>
              <a:endParaRPr lang="en-US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657600" y="6488668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A6</a:t>
              </a:r>
              <a:endParaRPr lang="en-US" dirty="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2971800" y="57150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A7</a:t>
              </a:r>
              <a:endParaRPr lang="en-US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971800" y="4648200"/>
              <a:ext cx="4347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A8</a:t>
              </a:r>
              <a:endParaRPr lang="en-US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343400" y="3810000"/>
              <a:ext cx="4988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M1</a:t>
              </a:r>
              <a:endParaRPr lang="en-US"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638800" y="5105400"/>
              <a:ext cx="4988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M3</a:t>
              </a:r>
              <a:endParaRPr lang="en-US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343400" y="6488668"/>
              <a:ext cx="4988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M5</a:t>
              </a:r>
              <a:endParaRPr lang="en-US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95600" y="5105400"/>
              <a:ext cx="4988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M7</a:t>
              </a:r>
              <a:endParaRPr lang="en-US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105400" y="5638800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B1</a:t>
              </a:r>
              <a:endParaRPr lang="en-US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3886200" y="5867400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B3</a:t>
              </a:r>
              <a:endParaRPr lang="en-US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657600" y="4724400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B5</a:t>
              </a:r>
              <a:endParaRPr lang="en-US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876800" y="4495800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ea typeface="Times New Roman" pitchFamily="18" charset="0"/>
                  <a:cs typeface="Arial" pitchFamily="34" charset="0"/>
                </a:rPr>
                <a:t>B7</a:t>
              </a:r>
              <a:endParaRPr lang="en-US" dirty="0"/>
            </a:p>
          </p:txBody>
        </p:sp>
        <p:sp>
          <p:nvSpPr>
            <p:cNvPr id="26" name="Arc 25"/>
            <p:cNvSpPr/>
            <p:nvPr/>
          </p:nvSpPr>
          <p:spPr>
            <a:xfrm rot="15146385">
              <a:off x="5444273" y="5114519"/>
              <a:ext cx="499023" cy="436971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8" name="Straight Connector 27"/>
          <p:cNvCxnSpPr>
            <a:stCxn id="19" idx="1"/>
          </p:cNvCxnSpPr>
          <p:nvPr/>
        </p:nvCxnSpPr>
        <p:spPr>
          <a:xfrm flipH="1">
            <a:off x="3124200" y="1708666"/>
            <a:ext cx="2362200" cy="439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800600" y="1676400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219200" y="3352800"/>
            <a:ext cx="6934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&lt;A3M3B1=90+x</a:t>
            </a:r>
          </a:p>
          <a:p>
            <a:endParaRPr lang="en-US" dirty="0" smtClean="0"/>
          </a:p>
          <a:p>
            <a:r>
              <a:rPr lang="en-US" dirty="0" smtClean="0"/>
              <a:t>Sin&lt;x=B3B1/M7M3</a:t>
            </a:r>
          </a:p>
          <a:p>
            <a:endParaRPr lang="en-US" dirty="0" smtClean="0"/>
          </a:p>
          <a:p>
            <a:r>
              <a:rPr lang="en-US" dirty="0" smtClean="0"/>
              <a:t>M7M3=(1+</a:t>
            </a:r>
            <a:r>
              <a:rPr lang="en-US" dirty="0" smtClean="0">
                <a:sym typeface="Symbol"/>
              </a:rPr>
              <a:t>2)A1A2</a:t>
            </a:r>
          </a:p>
          <a:p>
            <a:endParaRPr lang="en-US" dirty="0" smtClean="0">
              <a:sym typeface="Symbol"/>
            </a:endParaRPr>
          </a:p>
          <a:p>
            <a:r>
              <a:rPr lang="en-US" dirty="0" smtClean="0">
                <a:sym typeface="Symbol"/>
              </a:rPr>
              <a:t>Sin&lt;x=1/(</a:t>
            </a:r>
            <a:r>
              <a:rPr lang="en-US" dirty="0" smtClean="0"/>
              <a:t>1+</a:t>
            </a:r>
            <a:r>
              <a:rPr lang="en-US" dirty="0" smtClean="0">
                <a:sym typeface="Symbol"/>
              </a:rPr>
              <a:t></a:t>
            </a:r>
            <a:r>
              <a:rPr lang="en-US" dirty="0" smtClean="0">
                <a:sym typeface="Symbol"/>
              </a:rPr>
              <a:t>2)</a:t>
            </a:r>
          </a:p>
          <a:p>
            <a:endParaRPr lang="en-US" dirty="0" smtClean="0">
              <a:sym typeface="Symbol"/>
            </a:endParaRPr>
          </a:p>
          <a:p>
            <a:r>
              <a:rPr lang="en-US" dirty="0" smtClean="0">
                <a:sym typeface="Symbol"/>
              </a:rPr>
              <a:t>Cos2</a:t>
            </a:r>
            <a:r>
              <a:rPr lang="en-US" dirty="0" smtClean="0"/>
              <a:t> &lt;A3M3B1</a:t>
            </a:r>
            <a:r>
              <a:rPr lang="en-US" dirty="0" smtClean="0"/>
              <a:t>=-Cos(2&lt;x)=-1+2Sin</a:t>
            </a:r>
            <a:r>
              <a:rPr lang="en-US" baseline="30000" dirty="0" smtClean="0"/>
              <a:t>2</a:t>
            </a:r>
            <a:r>
              <a:rPr lang="en-US" dirty="0" smtClean="0"/>
              <a:t>&lt;x=-1+2(1-</a:t>
            </a:r>
            <a:r>
              <a:rPr lang="en-US" dirty="0" smtClean="0">
                <a:sym typeface="Symbol"/>
              </a:rPr>
              <a:t></a:t>
            </a:r>
            <a:r>
              <a:rPr lang="en-US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)</a:t>
            </a:r>
            <a:r>
              <a:rPr lang="en-US" baseline="30000" dirty="0" smtClean="0"/>
              <a:t> </a:t>
            </a:r>
            <a:r>
              <a:rPr lang="en-US" baseline="30000" dirty="0" smtClean="0"/>
              <a:t>2</a:t>
            </a:r>
            <a:r>
              <a:rPr lang="en-US" dirty="0" smtClean="0"/>
              <a:t>=5-4</a:t>
            </a:r>
            <a:r>
              <a:rPr lang="en-US" dirty="0" smtClean="0">
                <a:sym typeface="Symbol"/>
              </a:rPr>
              <a:t> </a:t>
            </a:r>
            <a:r>
              <a:rPr lang="en-US" dirty="0" smtClean="0">
                <a:sym typeface="Symbol"/>
              </a:rPr>
              <a:t>2=5-32</a:t>
            </a:r>
          </a:p>
          <a:p>
            <a:endParaRPr lang="en-US" dirty="0" smtClean="0">
              <a:sym typeface="Symbol"/>
            </a:endParaRPr>
          </a:p>
          <a:p>
            <a:r>
              <a:rPr lang="en-US" dirty="0" err="1" smtClean="0">
                <a:sym typeface="Symbol"/>
              </a:rPr>
              <a:t>m+n</a:t>
            </a:r>
            <a:r>
              <a:rPr lang="en-US" dirty="0" smtClean="0">
                <a:sym typeface="Symbol"/>
              </a:rPr>
              <a:t>=37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597</Words>
  <Application>Microsoft Office PowerPoint</Application>
  <PresentationFormat>On-screen Show (4:3)</PresentationFormat>
  <Paragraphs>142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University of Kentucky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Fuqian Yang</dc:creator>
  <cp:lastModifiedBy>Fuqian Yang</cp:lastModifiedBy>
  <cp:revision>54</cp:revision>
  <dcterms:created xsi:type="dcterms:W3CDTF">2011-11-11T02:25:50Z</dcterms:created>
  <dcterms:modified xsi:type="dcterms:W3CDTF">2011-11-12T02:51:04Z</dcterms:modified>
</cp:coreProperties>
</file>