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9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y="5143500" cx="9144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7" Type="http://schemas.openxmlformats.org/officeDocument/2006/relationships/slide" Target="slides/slide2.xml"/><Relationship Id="rId8" Type="http://schemas.openxmlformats.org/officeDocument/2006/relationships/slide" Target="slides/slide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0" name="Shape 5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Google Shape;51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2" name="Google Shape;52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g112b7312a39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56" name="Google Shape;56;g112b7312a39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0" name="Shape 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" name="Google Shape;71;g112b7312a39_0_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2" name="Google Shape;72;g112b7312a39_0_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112b7312a39_0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112b7312a39_0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8" name="Shape 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" name="Google Shape;89;g112b7312a39_0_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0" name="Google Shape;90;g112b7312a39_0_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6" name="Shape 9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Google Shape;97;g112b7312a39_0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8" name="Google Shape;98;g112b7312a39_0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3" name="Shape 10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4" name="Google Shape;104;g112b7312a39_0_1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5" name="Google Shape;105;g112b7312a39_0_1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g112b7312a39_0_1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9" name="Google Shape;109;g112b7312a39_0_1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g112b7312a39_0_5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7" name="Google Shape;117;g112b7312a39_0_5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 txBox="1"/>
          <p:nvPr>
            <p:ph type="ctrTitle"/>
          </p:nvPr>
        </p:nvSpPr>
        <p:spPr>
          <a:xfrm>
            <a:off x="311708" y="744575"/>
            <a:ext cx="8520600" cy="2052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/>
        </p:txBody>
      </p:sp>
      <p:sp>
        <p:nvSpPr>
          <p:cNvPr id="11" name="Google Shape;11;p2"/>
          <p:cNvSpPr txBox="1"/>
          <p:nvPr>
            <p:ph idx="1" type="subTitle"/>
          </p:nvPr>
        </p:nvSpPr>
        <p:spPr>
          <a:xfrm>
            <a:off x="311700" y="2834125"/>
            <a:ext cx="85206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/>
        </p:txBody>
      </p:sp>
      <p:sp>
        <p:nvSpPr>
          <p:cNvPr id="12" name="Google Shape;12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3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Google Shape;14;p3"/>
          <p:cNvSpPr txBox="1"/>
          <p:nvPr>
            <p:ph type="title"/>
          </p:nvPr>
        </p:nvSpPr>
        <p:spPr>
          <a:xfrm>
            <a:off x="311700" y="2150850"/>
            <a:ext cx="8520600" cy="841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 sz="3600"/>
            </a:lvl9pPr>
          </a:lstStyle>
          <a:p/>
        </p:txBody>
      </p:sp>
      <p:sp>
        <p:nvSpPr>
          <p:cNvPr id="15" name="Google Shape;15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6" name="Shape 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Google Shape;17;p4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18" name="Google Shape;18;p4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19" name="Google Shape;1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0" name="Shape 2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Google Shape;21;p5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2" name="Google Shape;22;p5"/>
          <p:cNvSpPr txBox="1"/>
          <p:nvPr>
            <p:ph idx="1" type="body"/>
          </p:nvPr>
        </p:nvSpPr>
        <p:spPr>
          <a:xfrm>
            <a:off x="3117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3" name="Google Shape;23;p5"/>
          <p:cNvSpPr txBox="1"/>
          <p:nvPr>
            <p:ph idx="2" type="body"/>
          </p:nvPr>
        </p:nvSpPr>
        <p:spPr>
          <a:xfrm>
            <a:off x="4832400" y="1152475"/>
            <a:ext cx="3999900" cy="3416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4" name="Google Shape;2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6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/>
        </p:txBody>
      </p:sp>
      <p:sp>
        <p:nvSpPr>
          <p:cNvPr id="27" name="Google Shape;2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28" name="Shape 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Google Shape;2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30" name="Google Shape;3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1" name="Google Shape;3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32" name="Shape 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Google Shape;33;p8"/>
          <p:cNvSpPr txBox="1"/>
          <p:nvPr>
            <p:ph type="title"/>
          </p:nvPr>
        </p:nvSpPr>
        <p:spPr>
          <a:xfrm>
            <a:off x="490250" y="450150"/>
            <a:ext cx="63678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34" name="Google Shape;3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9"/>
          <p:cNvSpPr/>
          <p:nvPr/>
        </p:nvSpPr>
        <p:spPr>
          <a:xfrm>
            <a:off x="4572000" y="-125"/>
            <a:ext cx="4572000" cy="51435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7" name="Google Shape;37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38" name="Google Shape;38;p9"/>
          <p:cNvSpPr txBox="1"/>
          <p:nvPr>
            <p:ph idx="1" type="subTitle"/>
          </p:nvPr>
        </p:nvSpPr>
        <p:spPr>
          <a:xfrm>
            <a:off x="265500" y="28030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39" name="Google Shape;39;p9"/>
          <p:cNvSpPr txBox="1"/>
          <p:nvPr>
            <p:ph idx="2" type="body"/>
          </p:nvPr>
        </p:nvSpPr>
        <p:spPr>
          <a:xfrm>
            <a:off x="4939500" y="724075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0" name="Google Shape;40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0"/>
          <p:cNvSpPr txBox="1"/>
          <p:nvPr>
            <p:ph idx="1" type="body"/>
          </p:nvPr>
        </p:nvSpPr>
        <p:spPr>
          <a:xfrm>
            <a:off x="311700" y="4230575"/>
            <a:ext cx="5998800" cy="60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None/>
              <a:defRPr/>
            </a:lvl1pPr>
          </a:lstStyle>
          <a:p/>
        </p:txBody>
      </p:sp>
      <p:sp>
        <p:nvSpPr>
          <p:cNvPr id="43" name="Google Shape;43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44" name="Shape 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" name="Google Shape;45;p11"/>
          <p:cNvSpPr txBox="1"/>
          <p:nvPr>
            <p:ph hasCustomPrompt="1" type="title"/>
          </p:nvPr>
        </p:nvSpPr>
        <p:spPr>
          <a:xfrm>
            <a:off x="311700" y="1106125"/>
            <a:ext cx="85206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1pPr>
            <a:lvl2pPr lvl="1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2pPr>
            <a:lvl3pPr lvl="2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3pPr>
            <a:lvl4pPr lvl="3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4pPr>
            <a:lvl5pPr lvl="4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5pPr>
            <a:lvl6pPr lvl="5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6pPr>
            <a:lvl7pPr lvl="6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7pPr>
            <a:lvl8pPr lvl="7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8pPr>
            <a:lvl9pPr lvl="8" algn="ctr">
              <a:spcBef>
                <a:spcPts val="0"/>
              </a:spcBef>
              <a:spcAft>
                <a:spcPts val="0"/>
              </a:spcAft>
              <a:buSzPts val="12000"/>
              <a:buNone/>
              <a:defRPr sz="12000"/>
            </a:lvl9pPr>
          </a:lstStyle>
          <a:p>
            <a:r>
              <a:t>xx%</a:t>
            </a:r>
          </a:p>
        </p:txBody>
      </p:sp>
      <p:sp>
        <p:nvSpPr>
          <p:cNvPr id="46" name="Google Shape;46;p11"/>
          <p:cNvSpPr txBox="1"/>
          <p:nvPr>
            <p:ph idx="1" type="body"/>
          </p:nvPr>
        </p:nvSpPr>
        <p:spPr>
          <a:xfrm>
            <a:off x="311700" y="3152225"/>
            <a:ext cx="85206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47" name="Google Shape;47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48" name="Shape 4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Google Shape;49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simple-light-2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57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800"/>
              <a:buNone/>
              <a:defRPr sz="2800">
                <a:solidFill>
                  <a:schemeClr val="dk1"/>
                </a:solidFill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152475"/>
            <a:ext cx="8520600" cy="3416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Char char="●"/>
              <a:defRPr sz="1800">
                <a:solidFill>
                  <a:schemeClr val="dk2"/>
                </a:solidFill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●"/>
              <a:defRPr>
                <a:solidFill>
                  <a:schemeClr val="dk2"/>
                </a:solidFill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○"/>
              <a:defRPr>
                <a:solidFill>
                  <a:schemeClr val="dk2"/>
                </a:solidFill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400"/>
              <a:buChar char="■"/>
              <a:defRPr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dk2"/>
                </a:solidFill>
              </a:defRPr>
            </a:lvl1pPr>
            <a:lvl2pPr lvl="1" algn="r">
              <a:buNone/>
              <a:defRPr sz="1000">
                <a:solidFill>
                  <a:schemeClr val="dk2"/>
                </a:solidFill>
              </a:defRPr>
            </a:lvl2pPr>
            <a:lvl3pPr lvl="2" algn="r">
              <a:buNone/>
              <a:defRPr sz="1000">
                <a:solidFill>
                  <a:schemeClr val="dk2"/>
                </a:solidFill>
              </a:defRPr>
            </a:lvl3pPr>
            <a:lvl4pPr lvl="3" algn="r">
              <a:buNone/>
              <a:defRPr sz="1000">
                <a:solidFill>
                  <a:schemeClr val="dk2"/>
                </a:solidFill>
              </a:defRPr>
            </a:lvl4pPr>
            <a:lvl5pPr lvl="4" algn="r">
              <a:buNone/>
              <a:defRPr sz="1000">
                <a:solidFill>
                  <a:schemeClr val="dk2"/>
                </a:solidFill>
              </a:defRPr>
            </a:lvl5pPr>
            <a:lvl6pPr lvl="5" algn="r">
              <a:buNone/>
              <a:defRPr sz="1000">
                <a:solidFill>
                  <a:schemeClr val="dk2"/>
                </a:solidFill>
              </a:defRPr>
            </a:lvl6pPr>
            <a:lvl7pPr lvl="6" algn="r">
              <a:buNone/>
              <a:defRPr sz="1000">
                <a:solidFill>
                  <a:schemeClr val="dk2"/>
                </a:solidFill>
              </a:defRPr>
            </a:lvl7pPr>
            <a:lvl8pPr lvl="7" algn="r">
              <a:buNone/>
              <a:defRPr sz="1000">
                <a:solidFill>
                  <a:schemeClr val="dk2"/>
                </a:solidFill>
              </a:defRPr>
            </a:lvl8pPr>
            <a:lvl9pPr lvl="8" algn="r">
              <a:buNone/>
              <a:defRPr sz="1000">
                <a:solidFill>
                  <a:schemeClr val="dk2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10.png"/><Relationship Id="rId4" Type="http://schemas.openxmlformats.org/officeDocument/2006/relationships/image" Target="../media/image6.png"/><Relationship Id="rId5" Type="http://schemas.openxmlformats.org/officeDocument/2006/relationships/image" Target="../media/image4.png"/><Relationship Id="rId6" Type="http://schemas.openxmlformats.org/officeDocument/2006/relationships/image" Target="../media/image7.png"/><Relationship Id="rId7" Type="http://schemas.openxmlformats.org/officeDocument/2006/relationships/image" Target="../media/image9.png"/><Relationship Id="rId8" Type="http://schemas.openxmlformats.org/officeDocument/2006/relationships/image" Target="../media/image12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1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8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14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3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5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.jpg"/><Relationship Id="rId4" Type="http://schemas.openxmlformats.org/officeDocument/2006/relationships/hyperlink" Target="https://youtu.be/A1mQ9kD-i9I" TargetMode="External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3" name="Shape 53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Google Shape;58;p14"/>
          <p:cNvPicPr preferRelativeResize="0"/>
          <p:nvPr/>
        </p:nvPicPr>
        <p:blipFill rotWithShape="1">
          <a:blip r:embed="rId4">
            <a:alphaModFix/>
          </a:blip>
          <a:srcRect b="9547" l="17141" r="20954" t="9539"/>
          <a:stretch/>
        </p:blipFill>
        <p:spPr>
          <a:xfrm>
            <a:off x="9144000" y="150200"/>
            <a:ext cx="1174700" cy="894100"/>
          </a:xfrm>
          <a:prstGeom prst="rect">
            <a:avLst/>
          </a:prstGeom>
          <a:noFill/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59" name="Google Shape;59;p14"/>
          <p:cNvSpPr txBox="1"/>
          <p:nvPr/>
        </p:nvSpPr>
        <p:spPr>
          <a:xfrm>
            <a:off x="9143938" y="754400"/>
            <a:ext cx="1174800" cy="785100"/>
          </a:xfrm>
          <a:prstGeom prst="rect">
            <a:avLst/>
          </a:prstGeom>
          <a:solidFill>
            <a:srgbClr val="F3F3F3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300"/>
              <a:t>The number that shows up the most</a:t>
            </a:r>
            <a:endParaRPr i="1" sz="1300"/>
          </a:p>
        </p:txBody>
      </p:sp>
      <p:pic>
        <p:nvPicPr>
          <p:cNvPr id="60" name="Google Shape;60;p14"/>
          <p:cNvPicPr preferRelativeResize="0"/>
          <p:nvPr/>
        </p:nvPicPr>
        <p:blipFill rotWithShape="1">
          <a:blip r:embed="rId5">
            <a:alphaModFix/>
          </a:blip>
          <a:srcRect b="20412" l="18148" r="26987" t="20436"/>
          <a:stretch/>
        </p:blipFill>
        <p:spPr>
          <a:xfrm>
            <a:off x="9241112" y="1573175"/>
            <a:ext cx="1077638" cy="680632"/>
          </a:xfrm>
          <a:prstGeom prst="rect">
            <a:avLst/>
          </a:prstGeom>
          <a:noFill/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1" name="Google Shape;61;p14"/>
          <p:cNvSpPr txBox="1"/>
          <p:nvPr/>
        </p:nvSpPr>
        <p:spPr>
          <a:xfrm>
            <a:off x="-1308250" y="4158300"/>
            <a:ext cx="1174800" cy="985200"/>
          </a:xfrm>
          <a:prstGeom prst="rect">
            <a:avLst/>
          </a:prstGeom>
          <a:solidFill>
            <a:srgbClr val="F3F3F3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300"/>
              <a:t>The number in the middle of an ordered set of data</a:t>
            </a:r>
            <a:endParaRPr i="1" sz="1300"/>
          </a:p>
        </p:txBody>
      </p:sp>
      <p:pic>
        <p:nvPicPr>
          <p:cNvPr id="62" name="Google Shape;62;p14"/>
          <p:cNvPicPr preferRelativeResize="0"/>
          <p:nvPr/>
        </p:nvPicPr>
        <p:blipFill rotWithShape="1">
          <a:blip r:embed="rId6">
            <a:alphaModFix/>
          </a:blip>
          <a:srcRect b="14188" l="19712" r="25348" t="14188"/>
          <a:stretch/>
        </p:blipFill>
        <p:spPr>
          <a:xfrm>
            <a:off x="8975385" y="3596288"/>
            <a:ext cx="1128240" cy="785100"/>
          </a:xfrm>
          <a:prstGeom prst="rect">
            <a:avLst/>
          </a:prstGeom>
          <a:noFill/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3" name="Google Shape;63;p14"/>
          <p:cNvSpPr txBox="1"/>
          <p:nvPr/>
        </p:nvSpPr>
        <p:spPr>
          <a:xfrm>
            <a:off x="9277450" y="2287475"/>
            <a:ext cx="1174800" cy="2185800"/>
          </a:xfrm>
          <a:prstGeom prst="rect">
            <a:avLst/>
          </a:prstGeom>
          <a:solidFill>
            <a:srgbClr val="F3F3F3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300"/>
              <a:t>The number you get from adding a set of numbers and then dividing by amount of numbers in the set; average.</a:t>
            </a:r>
            <a:endParaRPr i="1" sz="1300"/>
          </a:p>
        </p:txBody>
      </p:sp>
      <p:pic>
        <p:nvPicPr>
          <p:cNvPr id="64" name="Google Shape;64;p14"/>
          <p:cNvPicPr preferRelativeResize="0"/>
          <p:nvPr/>
        </p:nvPicPr>
        <p:blipFill>
          <a:blip r:embed="rId7">
            <a:alphaModFix/>
          </a:blip>
          <a:stretch>
            <a:fillRect/>
          </a:stretch>
        </p:blipFill>
        <p:spPr>
          <a:xfrm>
            <a:off x="-1126225" y="139375"/>
            <a:ext cx="1077651" cy="683145"/>
          </a:xfrm>
          <a:prstGeom prst="rect">
            <a:avLst/>
          </a:prstGeom>
          <a:noFill/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5" name="Google Shape;65;p14"/>
          <p:cNvSpPr txBox="1"/>
          <p:nvPr/>
        </p:nvSpPr>
        <p:spPr>
          <a:xfrm>
            <a:off x="-1107875" y="1982425"/>
            <a:ext cx="1174800" cy="1985700"/>
          </a:xfrm>
          <a:prstGeom prst="rect">
            <a:avLst/>
          </a:prstGeom>
          <a:solidFill>
            <a:srgbClr val="F3F3F3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300"/>
              <a:t>A value that tells how spread out the data is.</a:t>
            </a:r>
            <a:endParaRPr i="1" sz="13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i="1" sz="1300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300"/>
              <a:t>Largest value minus the smallest value. </a:t>
            </a:r>
            <a:endParaRPr i="1" sz="1300"/>
          </a:p>
        </p:txBody>
      </p:sp>
      <p:pic>
        <p:nvPicPr>
          <p:cNvPr id="66" name="Google Shape;66;p14"/>
          <p:cNvPicPr preferRelativeResize="0"/>
          <p:nvPr/>
        </p:nvPicPr>
        <p:blipFill>
          <a:blip r:embed="rId8">
            <a:alphaModFix/>
          </a:blip>
          <a:stretch>
            <a:fillRect/>
          </a:stretch>
        </p:blipFill>
        <p:spPr>
          <a:xfrm>
            <a:off x="-1138824" y="2911899"/>
            <a:ext cx="1128251" cy="1131844"/>
          </a:xfrm>
          <a:prstGeom prst="rect">
            <a:avLst/>
          </a:prstGeom>
          <a:noFill/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</p:pic>
      <p:sp>
        <p:nvSpPr>
          <p:cNvPr id="67" name="Google Shape;67;p14"/>
          <p:cNvSpPr txBox="1"/>
          <p:nvPr/>
        </p:nvSpPr>
        <p:spPr>
          <a:xfrm>
            <a:off x="-1174800" y="909875"/>
            <a:ext cx="1174800" cy="985200"/>
          </a:xfrm>
          <a:prstGeom prst="rect">
            <a:avLst/>
          </a:prstGeom>
          <a:solidFill>
            <a:srgbClr val="F3F3F3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300"/>
              <a:t>Facts or information that can be analyzed.</a:t>
            </a:r>
            <a:endParaRPr i="1" sz="1300"/>
          </a:p>
        </p:txBody>
      </p:sp>
      <p:sp>
        <p:nvSpPr>
          <p:cNvPr id="68" name="Google Shape;68;p14"/>
          <p:cNvSpPr txBox="1"/>
          <p:nvPr/>
        </p:nvSpPr>
        <p:spPr>
          <a:xfrm>
            <a:off x="-1174800" y="1420900"/>
            <a:ext cx="1174800" cy="985200"/>
          </a:xfrm>
          <a:prstGeom prst="rect">
            <a:avLst/>
          </a:prstGeom>
          <a:solidFill>
            <a:srgbClr val="F3F3F3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300"/>
              <a:t>A question that has a variety of answers.</a:t>
            </a:r>
            <a:endParaRPr i="1" sz="1300"/>
          </a:p>
        </p:txBody>
      </p:sp>
      <p:sp>
        <p:nvSpPr>
          <p:cNvPr id="69" name="Google Shape;69;p14"/>
          <p:cNvSpPr txBox="1"/>
          <p:nvPr/>
        </p:nvSpPr>
        <p:spPr>
          <a:xfrm>
            <a:off x="-1107875" y="2571750"/>
            <a:ext cx="1174800" cy="1185300"/>
          </a:xfrm>
          <a:prstGeom prst="rect">
            <a:avLst/>
          </a:prstGeom>
          <a:solidFill>
            <a:srgbClr val="F3F3F3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i="1" lang="en" sz="1300"/>
              <a:t>Example: What time do my classmates go to sleep?</a:t>
            </a:r>
            <a:endParaRPr i="1" sz="13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73" name="Shape 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" name="Google Shape;74;p15"/>
          <p:cNvSpPr txBox="1"/>
          <p:nvPr/>
        </p:nvSpPr>
        <p:spPr>
          <a:xfrm>
            <a:off x="477975" y="4177150"/>
            <a:ext cx="3834300" cy="6156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75" name="Google Shape;75;p15"/>
          <p:cNvSpPr txBox="1"/>
          <p:nvPr/>
        </p:nvSpPr>
        <p:spPr>
          <a:xfrm>
            <a:off x="5621475" y="1506675"/>
            <a:ext cx="1111800" cy="4002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</a:t>
            </a:r>
            <a:endParaRPr/>
          </a:p>
        </p:txBody>
      </p:sp>
      <p:sp>
        <p:nvSpPr>
          <p:cNvPr id="76" name="Google Shape;76;p15"/>
          <p:cNvSpPr txBox="1"/>
          <p:nvPr/>
        </p:nvSpPr>
        <p:spPr>
          <a:xfrm>
            <a:off x="7540325" y="1575950"/>
            <a:ext cx="1111800" cy="4002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</a:t>
            </a:r>
            <a:endParaRPr/>
          </a:p>
        </p:txBody>
      </p:sp>
      <p:sp>
        <p:nvSpPr>
          <p:cNvPr id="77" name="Google Shape;77;p15"/>
          <p:cNvSpPr txBox="1"/>
          <p:nvPr/>
        </p:nvSpPr>
        <p:spPr>
          <a:xfrm>
            <a:off x="5621475" y="2954475"/>
            <a:ext cx="1111800" cy="4002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</a:t>
            </a:r>
            <a:endParaRPr/>
          </a:p>
        </p:txBody>
      </p:sp>
      <p:sp>
        <p:nvSpPr>
          <p:cNvPr id="78" name="Google Shape;78;p15"/>
          <p:cNvSpPr txBox="1"/>
          <p:nvPr/>
        </p:nvSpPr>
        <p:spPr>
          <a:xfrm>
            <a:off x="7588825" y="3013350"/>
            <a:ext cx="1111800" cy="4002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</a:t>
            </a:r>
            <a:endParaRPr/>
          </a:p>
        </p:txBody>
      </p:sp>
      <p:sp>
        <p:nvSpPr>
          <p:cNvPr id="79" name="Google Shape;79;p15"/>
          <p:cNvSpPr txBox="1"/>
          <p:nvPr/>
        </p:nvSpPr>
        <p:spPr>
          <a:xfrm>
            <a:off x="5621475" y="3702625"/>
            <a:ext cx="1111800" cy="4002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</a:t>
            </a:r>
            <a:endParaRPr/>
          </a:p>
        </p:txBody>
      </p:sp>
      <p:sp>
        <p:nvSpPr>
          <p:cNvPr id="80" name="Google Shape;80;p15"/>
          <p:cNvSpPr txBox="1"/>
          <p:nvPr/>
        </p:nvSpPr>
        <p:spPr>
          <a:xfrm>
            <a:off x="7588825" y="3702625"/>
            <a:ext cx="1111800" cy="4002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</a:t>
            </a:r>
            <a:endParaRPr/>
          </a:p>
        </p:txBody>
      </p:sp>
      <p:sp>
        <p:nvSpPr>
          <p:cNvPr id="81" name="Google Shape;81;p15"/>
          <p:cNvSpPr txBox="1"/>
          <p:nvPr/>
        </p:nvSpPr>
        <p:spPr>
          <a:xfrm>
            <a:off x="7658100" y="2294650"/>
            <a:ext cx="1111800" cy="4002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</a:t>
            </a:r>
            <a:endParaRPr/>
          </a:p>
        </p:txBody>
      </p:sp>
      <p:sp>
        <p:nvSpPr>
          <p:cNvPr id="82" name="Google Shape;82;p15"/>
          <p:cNvSpPr txBox="1"/>
          <p:nvPr/>
        </p:nvSpPr>
        <p:spPr>
          <a:xfrm>
            <a:off x="5701150" y="2292925"/>
            <a:ext cx="1111800" cy="4002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</a:t>
            </a:r>
            <a:endParaRPr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6"/>
          <p:cNvSpPr txBox="1"/>
          <p:nvPr/>
        </p:nvSpPr>
        <p:spPr>
          <a:xfrm>
            <a:off x="477975" y="3657600"/>
            <a:ext cx="6961800" cy="10467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1" name="Shape 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" name="Google Shape;92;p17"/>
          <p:cNvSpPr txBox="1"/>
          <p:nvPr/>
        </p:nvSpPr>
        <p:spPr>
          <a:xfrm>
            <a:off x="852050" y="1735275"/>
            <a:ext cx="3283500" cy="10467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3" name="Google Shape;93;p17"/>
          <p:cNvSpPr txBox="1"/>
          <p:nvPr/>
        </p:nvSpPr>
        <p:spPr>
          <a:xfrm>
            <a:off x="852050" y="3943750"/>
            <a:ext cx="3283500" cy="8313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4" name="Google Shape;94;p17"/>
          <p:cNvSpPr txBox="1"/>
          <p:nvPr/>
        </p:nvSpPr>
        <p:spPr>
          <a:xfrm>
            <a:off x="5084625" y="3666000"/>
            <a:ext cx="3283500" cy="10467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95" name="Google Shape;95;p17"/>
          <p:cNvSpPr txBox="1"/>
          <p:nvPr/>
        </p:nvSpPr>
        <p:spPr>
          <a:xfrm>
            <a:off x="4946075" y="1887675"/>
            <a:ext cx="3283500" cy="10467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 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99" name="Shape 9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0" name="Google Shape;100;p18"/>
          <p:cNvSpPr txBox="1"/>
          <p:nvPr/>
        </p:nvSpPr>
        <p:spPr>
          <a:xfrm>
            <a:off x="748150" y="1205350"/>
            <a:ext cx="3699300" cy="4002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</a:t>
            </a:r>
            <a:endParaRPr/>
          </a:p>
        </p:txBody>
      </p:sp>
      <p:sp>
        <p:nvSpPr>
          <p:cNvPr id="101" name="Google Shape;101;p18"/>
          <p:cNvSpPr txBox="1"/>
          <p:nvPr/>
        </p:nvSpPr>
        <p:spPr>
          <a:xfrm>
            <a:off x="748150" y="2521500"/>
            <a:ext cx="3699300" cy="4002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</a:t>
            </a:r>
            <a:endParaRPr/>
          </a:p>
        </p:txBody>
      </p:sp>
      <p:sp>
        <p:nvSpPr>
          <p:cNvPr id="102" name="Google Shape;102;p18"/>
          <p:cNvSpPr txBox="1"/>
          <p:nvPr/>
        </p:nvSpPr>
        <p:spPr>
          <a:xfrm>
            <a:off x="748150" y="4222175"/>
            <a:ext cx="3699300" cy="400200"/>
          </a:xfrm>
          <a:prstGeom prst="rect">
            <a:avLst/>
          </a:prstGeom>
          <a:noFill/>
          <a:ln cap="flat" cmpd="sng" w="2857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Type</a:t>
            </a:r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06" name="Shape 10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0" name="Shape 11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" name="Google Shape;111;p20"/>
          <p:cNvSpPr txBox="1"/>
          <p:nvPr/>
        </p:nvSpPr>
        <p:spPr>
          <a:xfrm>
            <a:off x="-1193800" y="3594100"/>
            <a:ext cx="1133400" cy="952500"/>
          </a:xfrm>
          <a:prstGeom prst="rect">
            <a:avLst/>
          </a:prstGeom>
          <a:solidFill>
            <a:srgbClr val="A2DAEC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Mean</a:t>
            </a:r>
            <a:endParaRPr b="1" sz="1900"/>
          </a:p>
        </p:txBody>
      </p:sp>
      <p:sp>
        <p:nvSpPr>
          <p:cNvPr id="112" name="Google Shape;112;p20"/>
          <p:cNvSpPr txBox="1"/>
          <p:nvPr/>
        </p:nvSpPr>
        <p:spPr>
          <a:xfrm>
            <a:off x="-1193800" y="2527300"/>
            <a:ext cx="1133400" cy="952500"/>
          </a:xfrm>
          <a:prstGeom prst="rect">
            <a:avLst/>
          </a:prstGeom>
          <a:solidFill>
            <a:srgbClr val="A2DAEC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Median</a:t>
            </a:r>
            <a:endParaRPr b="1" sz="1900"/>
          </a:p>
        </p:txBody>
      </p:sp>
      <p:sp>
        <p:nvSpPr>
          <p:cNvPr id="113" name="Google Shape;113;p20"/>
          <p:cNvSpPr txBox="1"/>
          <p:nvPr/>
        </p:nvSpPr>
        <p:spPr>
          <a:xfrm>
            <a:off x="-1193800" y="1460500"/>
            <a:ext cx="1133400" cy="952500"/>
          </a:xfrm>
          <a:prstGeom prst="rect">
            <a:avLst/>
          </a:prstGeom>
          <a:solidFill>
            <a:srgbClr val="A2DAEC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Mode</a:t>
            </a:r>
            <a:endParaRPr b="1" sz="1900"/>
          </a:p>
        </p:txBody>
      </p:sp>
      <p:sp>
        <p:nvSpPr>
          <p:cNvPr id="114" name="Google Shape;114;p20"/>
          <p:cNvSpPr txBox="1"/>
          <p:nvPr/>
        </p:nvSpPr>
        <p:spPr>
          <a:xfrm>
            <a:off x="-1193800" y="393700"/>
            <a:ext cx="1133400" cy="952500"/>
          </a:xfrm>
          <a:prstGeom prst="rect">
            <a:avLst/>
          </a:prstGeom>
          <a:solidFill>
            <a:srgbClr val="A2DAEC"/>
          </a:solidFill>
          <a:ln cap="flat" cmpd="sng" w="9525">
            <a:solidFill>
              <a:srgbClr val="595959"/>
            </a:solidFill>
            <a:prstDash val="solid"/>
            <a:round/>
            <a:headEnd len="sm" w="sm" type="none"/>
            <a:tailEnd len="sm" w="sm" type="none"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en" sz="1900"/>
              <a:t>Range</a:t>
            </a:r>
            <a:endParaRPr b="1" sz="190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3">
            <a:alphaModFix/>
          </a:blip>
          <a:stretch>
            <a:fillRect/>
          </a:stretch>
        </a:blipFill>
      </p:bgPr>
    </p:bg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p21"/>
          <p:cNvSpPr txBox="1"/>
          <p:nvPr/>
        </p:nvSpPr>
        <p:spPr>
          <a:xfrm>
            <a:off x="195000" y="109050"/>
            <a:ext cx="8754000" cy="4925400"/>
          </a:xfrm>
          <a:prstGeom prst="rect">
            <a:avLst/>
          </a:prstGeom>
          <a:solidFill>
            <a:srgbClr val="A2DAEC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0" name="Google Shape;120;p21"/>
          <p:cNvSpPr txBox="1"/>
          <p:nvPr/>
        </p:nvSpPr>
        <p:spPr>
          <a:xfrm>
            <a:off x="1463675" y="1489075"/>
            <a:ext cx="6343800" cy="985200"/>
          </a:xfrm>
          <a:prstGeom prst="rect">
            <a:avLst/>
          </a:prstGeom>
          <a:solidFill>
            <a:srgbClr val="A2DAEC"/>
          </a:solidFill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en" sz="2600"/>
              <a:t>Still confused? Watch this </a:t>
            </a:r>
            <a:r>
              <a:rPr lang="en" sz="2600" u="sng">
                <a:solidFill>
                  <a:schemeClr val="hlink"/>
                </a:solidFill>
                <a:hlinkClick r:id="rId4"/>
              </a:rPr>
              <a:t>video</a:t>
            </a:r>
            <a:r>
              <a:rPr lang="en" sz="2600"/>
              <a:t> on Mean, Median, Mode, and Range.</a:t>
            </a:r>
            <a:endParaRPr sz="260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Simple Light">
  <a:themeElements>
    <a:clrScheme name="Simple Light">
      <a:dk1>
        <a:srgbClr val="000000"/>
      </a:dk1>
      <a:lt1>
        <a:srgbClr val="FFFFFF"/>
      </a:lt1>
      <a:dk2>
        <a:srgbClr val="595959"/>
      </a:dk2>
      <a:lt2>
        <a:srgbClr val="EEEEEE"/>
      </a:lt2>
      <a:accent1>
        <a:srgbClr val="4285F4"/>
      </a:accent1>
      <a:accent2>
        <a:srgbClr val="212121"/>
      </a:accent2>
      <a:accent3>
        <a:srgbClr val="78909C"/>
      </a:accent3>
      <a:accent4>
        <a:srgbClr val="FFAB40"/>
      </a:accent4>
      <a:accent5>
        <a:srgbClr val="0097A7"/>
      </a:accent5>
      <a:accent6>
        <a:srgbClr val="EEFF41"/>
      </a:accent6>
      <a:hlink>
        <a:srgbClr val="0097A7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