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4"/>
  </p:sldMasterIdLst>
  <p:notesMasterIdLst>
    <p:notesMasterId r:id="rId1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</p:sldIdLst>
  <p:sldSz cx="9144000" cy="6858000" type="screen4x3"/>
  <p:notesSz cx="6858000" cy="9144000"/>
  <p:embeddedFontLst>
    <p:embeddedFont>
      <p:font typeface="Century Gothic" panose="020B0502020202020204" pitchFamily="34" charset="0"/>
      <p:regular r:id="rId15"/>
      <p:bold r:id="rId16"/>
      <p:italic r:id="rId17"/>
      <p:boldItalic r:id="rId1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4.fntdata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3.fntdata"/><Relationship Id="rId2" Type="http://schemas.openxmlformats.org/officeDocument/2006/relationships/customXml" Target="../customXml/item2.xml"/><Relationship Id="rId16" Type="http://schemas.openxmlformats.org/officeDocument/2006/relationships/font" Target="fonts/font2.fntdata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font" Target="fonts/font1.fntdata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7e533c2f1a_0_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7e533c2f1a_0_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g7e533c2f1a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Google Shape;87;g7e533c2f1a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7e533c2f1a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g7e533c2f1a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g7e533c2f1a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" name="Google Shape;99;g7e533c2f1a_0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5" name="Google Shape;10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3" name="Google Shape;11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g7e533c2f1a_0_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1" name="Google Shape;121;g7e533c2f1a_0_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7e533c2f1a_0_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Google Shape;128;g7e533c2f1a_0_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7e533c2f1a_0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7e533c2f1a_0_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entury Gothic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entury Gothic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entury Gothic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entury Gothic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 rot="5400000">
            <a:off x="2309018" y="-251619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entury Gothic"/>
              <a:buNone/>
              <a:defRPr sz="4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drive.google.com/open?id=12ZkFCSZ6hqcKgtPbCHDLZ0MeYWRrxHsQ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drive.google.com/open?id=14MJNxHPI4JbXJyoFiwr4Tx-1eZNMQJSq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7" Type="http://schemas.openxmlformats.org/officeDocument/2006/relationships/image" Target="../media/image9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 txBox="1">
            <a:spLocks noGrp="1"/>
          </p:cNvSpPr>
          <p:nvPr>
            <p:ph type="body" idx="1"/>
          </p:nvPr>
        </p:nvSpPr>
        <p:spPr>
          <a:xfrm>
            <a:off x="0" y="1165950"/>
            <a:ext cx="8229600" cy="45261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-US" sz="4800" b="1"/>
              <a:t>To access a copy of this presentation:</a:t>
            </a:r>
            <a:endParaRPr sz="4800" b="1"/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 sz="4800" b="1"/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-US" sz="4800" b="1"/>
              <a:t>bit.ly/mathspeeddating</a:t>
            </a:r>
            <a:endParaRPr sz="4800" b="1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4"/>
          <p:cNvSpPr txBox="1">
            <a:spLocks noGrp="1"/>
          </p:cNvSpPr>
          <p:nvPr>
            <p:ph type="title"/>
          </p:nvPr>
        </p:nvSpPr>
        <p:spPr>
          <a:xfrm>
            <a:off x="457200" y="186863"/>
            <a:ext cx="8229600" cy="11430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/>
              <a:t>The Set-Up</a:t>
            </a:r>
            <a:endParaRPr b="1"/>
          </a:p>
        </p:txBody>
      </p:sp>
      <p:sp>
        <p:nvSpPr>
          <p:cNvPr id="90" name="Google Shape;90;p14"/>
          <p:cNvSpPr txBox="1">
            <a:spLocks noGrp="1"/>
          </p:cNvSpPr>
          <p:nvPr>
            <p:ph type="body" idx="1"/>
          </p:nvPr>
        </p:nvSpPr>
        <p:spPr>
          <a:xfrm>
            <a:off x="-75225" y="1767675"/>
            <a:ext cx="9223500" cy="5090400"/>
          </a:xfrm>
          <a:prstGeom prst="rect">
            <a:avLst/>
          </a:prstGeom>
          <a:solidFill>
            <a:srgbClr val="EAD1DC"/>
          </a:solidFill>
          <a:effectLst>
            <a:outerShdw blurRad="57150" dist="19050" dir="5400000" algn="bl" rotWithShape="0">
              <a:srgbClr val="000000">
                <a:alpha val="38000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87350" algn="l" rtl="0">
              <a:spcBef>
                <a:spcPts val="360"/>
              </a:spcBef>
              <a:spcAft>
                <a:spcPts val="0"/>
              </a:spcAft>
              <a:buSzPts val="2500"/>
              <a:buChar char="•"/>
            </a:pPr>
            <a:r>
              <a:rPr lang="en-US" sz="2500" b="1"/>
              <a:t>Set desks facing each other, in a circle. (See next slide)</a:t>
            </a:r>
            <a:endParaRPr sz="2500" b="1"/>
          </a:p>
          <a:p>
            <a:pPr marL="457200" lvl="0" indent="-387350" algn="l" rtl="0">
              <a:spcBef>
                <a:spcPts val="0"/>
              </a:spcBef>
              <a:spcAft>
                <a:spcPts val="0"/>
              </a:spcAft>
              <a:buSzPts val="2500"/>
              <a:buChar char="•"/>
            </a:pPr>
            <a:r>
              <a:rPr lang="en-US" sz="2500" b="1"/>
              <a:t>Calculator on every table</a:t>
            </a:r>
            <a:endParaRPr sz="2500" b="1"/>
          </a:p>
          <a:p>
            <a:pPr marL="457200" lvl="0" indent="-387350" algn="l" rtl="0">
              <a:spcBef>
                <a:spcPts val="0"/>
              </a:spcBef>
              <a:spcAft>
                <a:spcPts val="0"/>
              </a:spcAft>
              <a:buSzPts val="2500"/>
              <a:buChar char="•"/>
            </a:pPr>
            <a:r>
              <a:rPr lang="en-US" sz="2500" b="1"/>
              <a:t>Number every table</a:t>
            </a:r>
            <a:endParaRPr sz="2500" b="1"/>
          </a:p>
          <a:p>
            <a:pPr marL="457200" lvl="0" indent="-387350" algn="l" rtl="0">
              <a:spcBef>
                <a:spcPts val="0"/>
              </a:spcBef>
              <a:spcAft>
                <a:spcPts val="0"/>
              </a:spcAft>
              <a:buSzPts val="2500"/>
              <a:buChar char="•"/>
            </a:pPr>
            <a:r>
              <a:rPr lang="en-US" sz="2500" b="1"/>
              <a:t>Be ready to hand every student a card on the way in that tells them what table to sit at and has a problem to work. (I color-code Easy-Medium-Difficult problems, so that students can be successful with their Mastercard. Students don’t realize I am differentiating when I just hand them a  different color.)</a:t>
            </a:r>
            <a:endParaRPr sz="2500" b="1"/>
          </a:p>
          <a:p>
            <a:pPr marL="457200" lvl="0" indent="-387350" algn="l" rtl="0">
              <a:spcBef>
                <a:spcPts val="0"/>
              </a:spcBef>
              <a:spcAft>
                <a:spcPts val="0"/>
              </a:spcAft>
              <a:buSzPts val="2500"/>
              <a:buChar char="•"/>
            </a:pPr>
            <a:r>
              <a:rPr lang="en-US" sz="2500" b="1"/>
              <a:t>Have a timer ready to go for each “date” I do not time the first date, but do all others. Time depends on subject and how difficult but no more than 5 minutes usually.</a:t>
            </a:r>
            <a:endParaRPr sz="2500" b="1"/>
          </a:p>
        </p:txBody>
      </p:sp>
      <p:sp>
        <p:nvSpPr>
          <p:cNvPr id="91" name="Google Shape;91;p14"/>
          <p:cNvSpPr txBox="1"/>
          <p:nvPr/>
        </p:nvSpPr>
        <p:spPr>
          <a:xfrm>
            <a:off x="4200" y="1128375"/>
            <a:ext cx="9144000" cy="6393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>
                <a:latin typeface="Century Gothic"/>
                <a:ea typeface="Century Gothic"/>
                <a:cs typeface="Century Gothic"/>
                <a:sym typeface="Century Gothic"/>
              </a:rPr>
              <a:t>This activity is inside-outside circle with a twist.</a:t>
            </a:r>
            <a:endParaRPr sz="2400" b="1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Google Shape;96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1" cy="6858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/>
              <a:t>The “EXTRA” that isn’t necessary but adds flair...</a:t>
            </a:r>
            <a:endParaRPr b="1"/>
          </a:p>
        </p:txBody>
      </p:sp>
      <p:sp>
        <p:nvSpPr>
          <p:cNvPr id="102" name="Google Shape;102;p1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6100"/>
          </a:xfrm>
          <a:prstGeom prst="rect">
            <a:avLst/>
          </a:prstGeom>
          <a:solidFill>
            <a:srgbClr val="E6B8AF"/>
          </a:solidFill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42900" algn="l" rtl="0">
              <a:spcBef>
                <a:spcPts val="36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Dollar Tree tablecloths, doilies, and flowers in a mason jar.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“Cute” cards. 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At the start of every date I tell them to introduce themselves to their date and then an about me.</a:t>
            </a:r>
            <a:endParaRPr/>
          </a:p>
          <a:p>
            <a:pPr marL="914400" lvl="1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–"/>
            </a:pPr>
            <a:r>
              <a:rPr lang="en-US"/>
              <a:t>“Introduce yourself and tell your date your favorite type of ice cream.”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17"/>
          <p:cNvSpPr txBox="1">
            <a:spLocks noGrp="1"/>
          </p:cNvSpPr>
          <p:nvPr>
            <p:ph type="title"/>
          </p:nvPr>
        </p:nvSpPr>
        <p:spPr>
          <a:xfrm>
            <a:off x="0" y="-200228"/>
            <a:ext cx="9144000" cy="14834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entury Gothic"/>
              <a:buNone/>
            </a:pPr>
            <a:r>
              <a:rPr lang="en-US" b="1" i="1"/>
              <a:t>Welcome to SPEED DATING</a:t>
            </a:r>
            <a:endParaRPr b="1" i="1"/>
          </a:p>
        </p:txBody>
      </p:sp>
      <p:sp>
        <p:nvSpPr>
          <p:cNvPr id="108" name="Google Shape;108;p17"/>
          <p:cNvSpPr txBox="1">
            <a:spLocks noGrp="1"/>
          </p:cNvSpPr>
          <p:nvPr>
            <p:ph type="body" idx="1"/>
          </p:nvPr>
        </p:nvSpPr>
        <p:spPr>
          <a:xfrm>
            <a:off x="0" y="955865"/>
            <a:ext cx="6130602" cy="55616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60"/>
              <a:buChar char="•"/>
            </a:pPr>
            <a:r>
              <a:rPr lang="en-US" sz="2960" b="1"/>
              <a:t>You were handed your mastercard.  Work with your current date to MASTER that card. (You will be responsible for helping future dates)</a:t>
            </a:r>
            <a:endParaRPr/>
          </a:p>
          <a:p>
            <a:pPr marL="342900" lvl="0" indent="-342900" algn="l" rtl="0"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ts val="2960"/>
              <a:buChar char="•"/>
            </a:pPr>
            <a:r>
              <a:rPr lang="en-US" sz="2960" b="1"/>
              <a:t>Once ALL answers have been checked, I will tell you who is moving and which way. </a:t>
            </a:r>
            <a:endParaRPr sz="2960" b="1"/>
          </a:p>
          <a:p>
            <a:pPr marL="342900" lvl="0" indent="-342900" algn="l" rtl="0"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ts val="2960"/>
              <a:buChar char="•"/>
            </a:pPr>
            <a:r>
              <a:rPr lang="en-US" sz="2960" b="1"/>
              <a:t>Take your pencil, paper, and mastercard to each table with you</a:t>
            </a:r>
            <a:endParaRPr sz="2960" b="1"/>
          </a:p>
        </p:txBody>
      </p:sp>
      <p:sp>
        <p:nvSpPr>
          <p:cNvPr id="109" name="Google Shape;109;p17"/>
          <p:cNvSpPr txBox="1"/>
          <p:nvPr/>
        </p:nvSpPr>
        <p:spPr>
          <a:xfrm rot="-731182">
            <a:off x="6758540" y="1921294"/>
            <a:ext cx="2319364" cy="165574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latin typeface="Century Gothic"/>
                <a:ea typeface="Century Gothic"/>
                <a:cs typeface="Century Gothic"/>
                <a:sym typeface="Century Gothic"/>
              </a:rPr>
              <a:t>I have this slide on the board when they come in.</a:t>
            </a:r>
            <a:endParaRPr sz="24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10" name="Google Shape;110;p17"/>
          <p:cNvSpPr txBox="1"/>
          <p:nvPr/>
        </p:nvSpPr>
        <p:spPr>
          <a:xfrm>
            <a:off x="1855550" y="6043075"/>
            <a:ext cx="6845400" cy="583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latin typeface="Century Gothic"/>
                <a:ea typeface="Century Gothic"/>
                <a:cs typeface="Century Gothic"/>
                <a:sym typeface="Century Gothic"/>
              </a:rPr>
              <a:t>After the first date, I move to the next slide.</a:t>
            </a:r>
            <a:br>
              <a:rPr lang="en-US" sz="2400">
                <a:latin typeface="Century Gothic"/>
                <a:ea typeface="Century Gothic"/>
                <a:cs typeface="Century Gothic"/>
                <a:sym typeface="Century Gothic"/>
              </a:rPr>
            </a:br>
            <a:endParaRPr sz="24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18"/>
          <p:cNvSpPr txBox="1">
            <a:spLocks noGrp="1"/>
          </p:cNvSpPr>
          <p:nvPr>
            <p:ph type="title"/>
          </p:nvPr>
        </p:nvSpPr>
        <p:spPr>
          <a:xfrm>
            <a:off x="78558" y="-3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entury Gothic"/>
              <a:buNone/>
            </a:pPr>
            <a:r>
              <a:rPr lang="en-US" b="1"/>
              <a:t>Expectations</a:t>
            </a:r>
            <a:endParaRPr b="1"/>
          </a:p>
        </p:txBody>
      </p:sp>
      <p:sp>
        <p:nvSpPr>
          <p:cNvPr id="116" name="Google Shape;116;p18"/>
          <p:cNvSpPr txBox="1">
            <a:spLocks noGrp="1"/>
          </p:cNvSpPr>
          <p:nvPr>
            <p:ph type="body" idx="1"/>
          </p:nvPr>
        </p:nvSpPr>
        <p:spPr>
          <a:xfrm>
            <a:off x="222586" y="1034429"/>
            <a:ext cx="6690652" cy="56173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b="1"/>
              <a:t>You will work your date’s mastercard</a:t>
            </a:r>
            <a:endParaRPr b="1"/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b="1"/>
              <a:t>You will ask them questions if you get stuck.</a:t>
            </a:r>
            <a:endParaRPr/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b="1"/>
              <a:t>Your date will do the same.</a:t>
            </a:r>
            <a:endParaRPr/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b="1"/>
              <a:t>Check each others answers to make sure you each know what you are doing</a:t>
            </a:r>
            <a:endParaRPr/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b="1"/>
              <a:t>Non-math conversations only happen if extra time occurs.</a:t>
            </a:r>
            <a:endParaRPr b="1"/>
          </a:p>
        </p:txBody>
      </p:sp>
      <p:sp>
        <p:nvSpPr>
          <p:cNvPr id="117" name="Google Shape;117;p18"/>
          <p:cNvSpPr txBox="1"/>
          <p:nvPr/>
        </p:nvSpPr>
        <p:spPr>
          <a:xfrm>
            <a:off x="4380895" y="13095"/>
            <a:ext cx="4763105" cy="923330"/>
          </a:xfrm>
          <a:prstGeom prst="rect">
            <a:avLst/>
          </a:prstGeom>
          <a:solidFill>
            <a:srgbClr val="EBE3CE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Are you being dependable?</a:t>
            </a:r>
            <a:endParaRPr/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Are you communicating well?</a:t>
            </a:r>
            <a:endParaRPr/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Are you keeping your technology away?</a:t>
            </a:r>
            <a:endParaRPr sz="18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18" name="Google Shape;118;p18"/>
          <p:cNvSpPr txBox="1"/>
          <p:nvPr/>
        </p:nvSpPr>
        <p:spPr>
          <a:xfrm>
            <a:off x="6837300" y="936425"/>
            <a:ext cx="2306700" cy="6771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>
                <a:latin typeface="Century Gothic"/>
                <a:ea typeface="Century Gothic"/>
                <a:cs typeface="Century Gothic"/>
                <a:sym typeface="Century Gothic"/>
              </a:rPr>
              <a:t>^This is our eOS system (emplyability for PBIS)</a:t>
            </a:r>
            <a:endParaRPr b="1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" name="Google Shape;123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97302" y="0"/>
            <a:ext cx="555359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19"/>
          <p:cNvSpPr txBox="1"/>
          <p:nvPr/>
        </p:nvSpPr>
        <p:spPr>
          <a:xfrm>
            <a:off x="413725" y="1918225"/>
            <a:ext cx="1479300" cy="24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latin typeface="Century Gothic"/>
                <a:ea typeface="Century Gothic"/>
                <a:cs typeface="Century Gothic"/>
                <a:sym typeface="Century Gothic"/>
              </a:rPr>
              <a:t>*This was last year when we had just started Topic 4. I was not here to do speed dating this year, and plan to make it up to them soon.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25" name="Google Shape;125;p19"/>
          <p:cNvSpPr txBox="1"/>
          <p:nvPr/>
        </p:nvSpPr>
        <p:spPr>
          <a:xfrm>
            <a:off x="238200" y="275825"/>
            <a:ext cx="1654800" cy="134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u="sng">
                <a:solidFill>
                  <a:schemeClr val="hlink"/>
                </a:solidFill>
                <a:latin typeface="Century Gothic"/>
                <a:ea typeface="Century Gothic"/>
                <a:cs typeface="Century Gothic"/>
                <a:sym typeface="Century Gothic"/>
                <a:hlinkClick r:id="rId4"/>
              </a:rPr>
              <a:t>Link to document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" name="Google Shape;130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19275" y="50150"/>
            <a:ext cx="5482718" cy="6553198"/>
          </a:xfrm>
          <a:prstGeom prst="rect">
            <a:avLst/>
          </a:prstGeom>
          <a:noFill/>
          <a:ln>
            <a:noFill/>
          </a:ln>
        </p:spPr>
      </p:pic>
      <p:sp>
        <p:nvSpPr>
          <p:cNvPr id="131" name="Google Shape;131;p20"/>
          <p:cNvSpPr txBox="1"/>
          <p:nvPr/>
        </p:nvSpPr>
        <p:spPr>
          <a:xfrm>
            <a:off x="2983925" y="1767775"/>
            <a:ext cx="1893000" cy="12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32" name="Google Shape;132;p20"/>
          <p:cNvSpPr txBox="1"/>
          <p:nvPr/>
        </p:nvSpPr>
        <p:spPr>
          <a:xfrm>
            <a:off x="0" y="0"/>
            <a:ext cx="1416900" cy="81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u="sng">
                <a:solidFill>
                  <a:schemeClr val="hlink"/>
                </a:solidFill>
                <a:latin typeface="Century Gothic"/>
                <a:ea typeface="Century Gothic"/>
                <a:cs typeface="Century Gothic"/>
                <a:sym typeface="Century Gothic"/>
                <a:hlinkClick r:id="rId4"/>
              </a:rPr>
              <a:t>Link to worksheet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" name="Google Shape;137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413750" y="3673475"/>
            <a:ext cx="4162450" cy="31845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0"/>
            <a:ext cx="4450800" cy="3673475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1"/>
          <p:cNvSpPr txBox="1"/>
          <p:nvPr/>
        </p:nvSpPr>
        <p:spPr>
          <a:xfrm>
            <a:off x="0" y="0"/>
            <a:ext cx="2118900" cy="8025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latin typeface="Century Gothic"/>
                <a:ea typeface="Century Gothic"/>
                <a:cs typeface="Century Gothic"/>
                <a:sym typeface="Century Gothic"/>
              </a:rPr>
              <a:t>Student teacher from last year, with her own classroom this year! 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40" name="Google Shape;140;p2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310425" y="2409150"/>
            <a:ext cx="3336651" cy="444884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1" name="Google Shape;141;p2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260275" y="-488975"/>
            <a:ext cx="4246029" cy="318452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p21"/>
          <p:cNvPicPr preferRelativeResize="0"/>
          <p:nvPr/>
        </p:nvPicPr>
        <p:blipFill rotWithShape="1">
          <a:blip r:embed="rId7">
            <a:alphaModFix/>
          </a:blip>
          <a:srcRect l="26019" t="30507"/>
          <a:stretch/>
        </p:blipFill>
        <p:spPr>
          <a:xfrm>
            <a:off x="7025100" y="2"/>
            <a:ext cx="2118902" cy="2654014"/>
          </a:xfrm>
          <a:prstGeom prst="rect">
            <a:avLst/>
          </a:prstGeom>
          <a:noFill/>
          <a:ln>
            <a:noFill/>
          </a:ln>
        </p:spPr>
      </p:pic>
      <p:sp>
        <p:nvSpPr>
          <p:cNvPr id="143" name="Google Shape;143;p21"/>
          <p:cNvSpPr txBox="1"/>
          <p:nvPr/>
        </p:nvSpPr>
        <p:spPr>
          <a:xfrm>
            <a:off x="6644875" y="2708100"/>
            <a:ext cx="2499000" cy="4149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latin typeface="Century Gothic"/>
                <a:ea typeface="Century Gothic"/>
                <a:cs typeface="Century Gothic"/>
                <a:sym typeface="Century Gothic"/>
              </a:rPr>
              <a:t>I do this for all classes, all day, the day of Valentine’s Day and either the day before or after. (Adv. Alg. 2, Gen. Alg 2, Collab Alg 2, and Precalculus)</a:t>
            </a:r>
            <a:endParaRPr sz="16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latin typeface="Century Gothic"/>
                <a:ea typeface="Century Gothic"/>
                <a:cs typeface="Century Gothic"/>
                <a:sym typeface="Century Gothic"/>
              </a:rPr>
              <a:t>I usually give some sort of learning target at the end of the class, because after about 45- 1 hour, they are over it.  </a:t>
            </a:r>
            <a:endParaRPr sz="16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8DDE65C8B00B3429C75CC114B86823C" ma:contentTypeVersion="9" ma:contentTypeDescription="Create a new document." ma:contentTypeScope="" ma:versionID="8a0f0990c9668288e723d2f85f1006b0">
  <xsd:schema xmlns:xsd="http://www.w3.org/2001/XMLSchema" xmlns:xs="http://www.w3.org/2001/XMLSchema" xmlns:p="http://schemas.microsoft.com/office/2006/metadata/properties" xmlns:ns3="9fe3a2b7-9914-41d0-9d70-37ec3303423b" targetNamespace="http://schemas.microsoft.com/office/2006/metadata/properties" ma:root="true" ma:fieldsID="988895caa68b745f84f09b69a027163c" ns3:_="">
    <xsd:import namespace="9fe3a2b7-9914-41d0-9d70-37ec3303423b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fe3a2b7-9914-41d0-9d70-37ec3303423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3DEC71E-40C8-410F-9296-9C66123EE6F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fe3a2b7-9914-41d0-9d70-37ec3303423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CF59B67-DFED-474A-9134-FE089151AAC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6D65C20-79EB-4A65-8A9A-D2DBE82B4899}">
  <ds:schemaRefs>
    <ds:schemaRef ds:uri="9fe3a2b7-9914-41d0-9d70-37ec3303423b"/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486</Words>
  <Application>Microsoft Office PowerPoint</Application>
  <PresentationFormat>On-screen Show (4:3)</PresentationFormat>
  <Paragraphs>38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Century Gothic</vt:lpstr>
      <vt:lpstr>Office Theme</vt:lpstr>
      <vt:lpstr>PowerPoint Presentation</vt:lpstr>
      <vt:lpstr>The Set-Up</vt:lpstr>
      <vt:lpstr>PowerPoint Presentation</vt:lpstr>
      <vt:lpstr>The “EXTRA” that isn’t necessary but adds flair...</vt:lpstr>
      <vt:lpstr>Welcome to SPEED DATING</vt:lpstr>
      <vt:lpstr>Expectations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Ridner, keeley</dc:creator>
  <cp:lastModifiedBy>Feese, Natalee</cp:lastModifiedBy>
  <cp:revision>1</cp:revision>
  <dcterms:modified xsi:type="dcterms:W3CDTF">2020-02-18T15:54:52Z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0x01010098DDE65C8B00B3429C75CC114B86823C</vt:lpwstr>
  </property>
</Properties>
</file>