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y="6858000" cx="12192000"/>
  <p:notesSz cx="6858000" cy="9144000"/>
  <p:embeddedFontLst>
    <p:embeddedFont>
      <p:font typeface="Lato"/>
      <p:regular r:id="rId32"/>
      <p:bold r:id="rId33"/>
      <p:italic r:id="rId34"/>
      <p:boldItalic r:id="rId3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600">
          <p15:clr>
            <a:srgbClr val="A4A3A4"/>
          </p15:clr>
        </p15:guide>
      </p15:sldGuideLst>
    </p:ext>
    <p:ext uri="GoogleSlidesCustomDataVersion2">
      <go:slidesCustomData xmlns:go="http://customooxmlschemas.google.com/" r:id="rId36" roundtripDataSignature="AMtx7mhR2VgywlPTlNqVA8Sw7iyr+uZM9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60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font" Target="fonts/Lato-bold.fntdata"/><Relationship Id="rId10" Type="http://schemas.openxmlformats.org/officeDocument/2006/relationships/slide" Target="slides/slide5.xml"/><Relationship Id="rId32" Type="http://schemas.openxmlformats.org/officeDocument/2006/relationships/font" Target="fonts/Lato-regular.fntdata"/><Relationship Id="rId13" Type="http://schemas.openxmlformats.org/officeDocument/2006/relationships/slide" Target="slides/slide8.xml"/><Relationship Id="rId35" Type="http://schemas.openxmlformats.org/officeDocument/2006/relationships/font" Target="fonts/Lato-boldItalic.fntdata"/><Relationship Id="rId12" Type="http://schemas.openxmlformats.org/officeDocument/2006/relationships/slide" Target="slides/slide7.xml"/><Relationship Id="rId34" Type="http://schemas.openxmlformats.org/officeDocument/2006/relationships/font" Target="fonts/Lato-italic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36" Type="http://customschemas.google.com/relationships/presentationmetadata" Target="meta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" name="Google Shape;117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8" name="Google Shape;118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" name="Google Shape;14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4" name="Google Shape;144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06a0c63781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" name="Google Shape;151;g306a0c63781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2" name="Google Shape;152;g306a0c63781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" name="Google Shape;162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What approaches would you use to solve this problem?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3" name="Google Shape;163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1" name="Google Shape;17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TI-84.  Use table feature and examine the differences in the outputs for common differences.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What do you notice about the values in the table? </a:t>
            </a:r>
            <a:endParaRPr/>
          </a:p>
        </p:txBody>
      </p:sp>
      <p:sp>
        <p:nvSpPr>
          <p:cNvPr id="172" name="Google Shape;172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What kind of misconceptions do you think student would run into with this problem?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Put function equation into handheld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Set window for restricted domain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Find zero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Show how to store x-value of zero as new variable (ex: store as ‘a’)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Find intersection of function with y = 5 and show how to store x-value of intersection as new variable (ex: store as ‘b’)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On home screen calculate b-a.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1" name="Google Shape;181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" name="Google Shape;188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Use TI-84 to run/store regression equation and evaluate stored regression function</a:t>
            </a:r>
            <a:endParaRPr/>
          </a:p>
        </p:txBody>
      </p:sp>
      <p:sp>
        <p:nvSpPr>
          <p:cNvPr id="189" name="Google Shape;189;p3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" name="Google Shape;197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TI-Nspire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Run/store regression  (DISCUSS type of functions that regression CANNOT be used for)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Calculate AROC on calculator screen and store as variable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Show graph of regression equation and draw secant line to visually show answer to part B (iii)</a:t>
            </a:r>
            <a:endParaRPr/>
          </a:p>
        </p:txBody>
      </p:sp>
      <p:sp>
        <p:nvSpPr>
          <p:cNvPr id="198" name="Google Shape;198;p3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3b4cd6024a_0_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" name="Google Shape;209;g33b4cd6024a_0_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TI-Nspire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Run/store regression  (DISCUSS type of functions that regression CANNOT be used for)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Calculate AROC on calculator screen and store as variable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Show graph of regression equation and draw secant line to visually show answer to part B (iii)</a:t>
            </a:r>
            <a:endParaRPr/>
          </a:p>
        </p:txBody>
      </p:sp>
      <p:sp>
        <p:nvSpPr>
          <p:cNvPr id="210" name="Google Shape;210;g33b4cd6024a_0_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491658ebc6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g3491658ebc6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TI-Nspire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Run/store regression  (DISCUSS type of functions that regression CANNOT be used for)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Calculate AROC on calculator screen and store as variable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Show graph of regression equation and draw secant line to visually show answer to part B (iii)</a:t>
            </a:r>
            <a:endParaRPr/>
          </a:p>
        </p:txBody>
      </p:sp>
      <p:sp>
        <p:nvSpPr>
          <p:cNvPr id="220" name="Google Shape;220;g3491658ebc6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3b4cd6024a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" name="Google Shape;235;g33b4cd6024a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TI-Nspire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Run/store regression  (DISCUSS type of functions that regression CANNOT be used for)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Calculate AROC on calculator screen and store as variable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Show graph of regression equation and draw secant line to visually show answer to part B (iii)</a:t>
            </a:r>
            <a:endParaRPr/>
          </a:p>
        </p:txBody>
      </p:sp>
      <p:sp>
        <p:nvSpPr>
          <p:cNvPr id="236" name="Google Shape;236;g33b4cd6024a_0_1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3b4cd6024a_0_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" name="Google Shape;247;g33b4cd6024a_0_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TI-Nspire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Run/store regression  (DISCUSS type of functions that regression CANNOT be used for)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Calculate AROC on calculator screen and store as variable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Show graph of regression equation and draw secant line to visually show answer to part B (iii)</a:t>
            </a:r>
            <a:endParaRPr/>
          </a:p>
        </p:txBody>
      </p:sp>
      <p:sp>
        <p:nvSpPr>
          <p:cNvPr id="248" name="Google Shape;248;g33b4cd6024a_0_2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33b4cd6024a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" name="Google Shape;257;g33b4cd6024a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TI-Nspire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Run/store regression  (DISCUSS type of functions that regression CANNOT be used for)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Calculate AROC on calculator screen and store as variable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Show graph of regression equation and draw secant line to visually show answer to part B (iii)</a:t>
            </a:r>
            <a:endParaRPr/>
          </a:p>
        </p:txBody>
      </p:sp>
      <p:sp>
        <p:nvSpPr>
          <p:cNvPr id="258" name="Google Shape;258;g33b4cd6024a_0_3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7" name="Google Shape;267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Graph function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Change window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Trace to day 150</a:t>
            </a:r>
            <a:endParaRPr/>
          </a:p>
        </p:txBody>
      </p:sp>
      <p:sp>
        <p:nvSpPr>
          <p:cNvPr id="268" name="Google Shape;268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5" name="Google Shape;275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6" name="Google Shape;276;p3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3" name="Google Shape;28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2" name="Google Shape;292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3" name="Google Shape;303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4" name="Google Shape;314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3" name="Google Shape;323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6" name="Google Shape;336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8" name="Google Shape;348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2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2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Relationship Id="rId4" Type="http://schemas.openxmlformats.org/officeDocument/2006/relationships/image" Target="../media/image1.png"/><Relationship Id="rId5" Type="http://schemas.openxmlformats.org/officeDocument/2006/relationships/image" Target="../media/image2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Relationship Id="rId4" Type="http://schemas.openxmlformats.org/officeDocument/2006/relationships/image" Target="../media/image10.png"/><Relationship Id="rId5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g"/><Relationship Id="rId4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Relationship Id="rId4" Type="http://schemas.openxmlformats.org/officeDocument/2006/relationships/image" Target="../media/image2.png"/><Relationship Id="rId5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jpg"/><Relationship Id="rId4" Type="http://schemas.openxmlformats.org/officeDocument/2006/relationships/image" Target="../media/image39.png"/><Relationship Id="rId5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Relationship Id="rId4" Type="http://schemas.openxmlformats.org/officeDocument/2006/relationships/image" Target="../media/image1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Relationship Id="rId4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g"/><Relationship Id="rId4" Type="http://schemas.openxmlformats.org/officeDocument/2006/relationships/image" Target="../media/image14.png"/><Relationship Id="rId5" Type="http://schemas.openxmlformats.org/officeDocument/2006/relationships/image" Target="../media/image12.png"/><Relationship Id="rId6" Type="http://schemas.openxmlformats.org/officeDocument/2006/relationships/image" Target="../media/image4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jpg"/><Relationship Id="rId4" Type="http://schemas.openxmlformats.org/officeDocument/2006/relationships/image" Target="../media/image14.png"/><Relationship Id="rId5" Type="http://schemas.openxmlformats.org/officeDocument/2006/relationships/image" Target="../media/image2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jpg"/><Relationship Id="rId4" Type="http://schemas.openxmlformats.org/officeDocument/2006/relationships/image" Target="../media/image11.png"/><Relationship Id="rId5" Type="http://schemas.openxmlformats.org/officeDocument/2006/relationships/image" Target="../media/image13.png"/><Relationship Id="rId6" Type="http://schemas.openxmlformats.org/officeDocument/2006/relationships/image" Target="../media/image25.png"/><Relationship Id="rId7" Type="http://schemas.openxmlformats.org/officeDocument/2006/relationships/image" Target="../media/image40.png"/><Relationship Id="rId8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jpg"/><Relationship Id="rId4" Type="http://schemas.openxmlformats.org/officeDocument/2006/relationships/image" Target="../media/image14.png"/><Relationship Id="rId5" Type="http://schemas.openxmlformats.org/officeDocument/2006/relationships/image" Target="../media/image20.png"/><Relationship Id="rId6" Type="http://schemas.openxmlformats.org/officeDocument/2006/relationships/image" Target="../media/image1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.jpg"/><Relationship Id="rId4" Type="http://schemas.openxmlformats.org/officeDocument/2006/relationships/image" Target="../media/image14.png"/><Relationship Id="rId5" Type="http://schemas.openxmlformats.org/officeDocument/2006/relationships/image" Target="../media/image3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jpg"/><Relationship Id="rId4" Type="http://schemas.openxmlformats.org/officeDocument/2006/relationships/image" Target="../media/image14.png"/><Relationship Id="rId5" Type="http://schemas.openxmlformats.org/officeDocument/2006/relationships/image" Target="../media/image4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jpg"/><Relationship Id="rId4" Type="http://schemas.openxmlformats.org/officeDocument/2006/relationships/image" Target="../media/image1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.jpg"/><Relationship Id="rId4" Type="http://schemas.openxmlformats.org/officeDocument/2006/relationships/image" Target="../media/image34.png"/><Relationship Id="rId5" Type="http://schemas.openxmlformats.org/officeDocument/2006/relationships/image" Target="../media/image2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.jpg"/><Relationship Id="rId4" Type="http://schemas.openxmlformats.org/officeDocument/2006/relationships/image" Target="../media/image27.png"/><Relationship Id="rId5" Type="http://schemas.openxmlformats.org/officeDocument/2006/relationships/image" Target="../media/image21.png"/><Relationship Id="rId6" Type="http://schemas.openxmlformats.org/officeDocument/2006/relationships/hyperlink" Target="https://www.facebook.com/groups/titeachers/" TargetMode="External"/><Relationship Id="rId7" Type="http://schemas.openxmlformats.org/officeDocument/2006/relationships/image" Target="../media/image2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.jpg"/><Relationship Id="rId4" Type="http://schemas.openxmlformats.org/officeDocument/2006/relationships/image" Target="../media/image34.png"/><Relationship Id="rId5" Type="http://schemas.openxmlformats.org/officeDocument/2006/relationships/image" Target="../media/image38.png"/><Relationship Id="rId6" Type="http://schemas.openxmlformats.org/officeDocument/2006/relationships/image" Target="../media/image3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.jpg"/><Relationship Id="rId4" Type="http://schemas.openxmlformats.org/officeDocument/2006/relationships/hyperlink" Target="https://bit.ly/3ZrJoVa" TargetMode="External"/><Relationship Id="rId5" Type="http://schemas.openxmlformats.org/officeDocument/2006/relationships/image" Target="../media/image43.png"/><Relationship Id="rId6" Type="http://schemas.openxmlformats.org/officeDocument/2006/relationships/image" Target="../media/image4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.jpg"/><Relationship Id="rId4" Type="http://schemas.openxmlformats.org/officeDocument/2006/relationships/image" Target="../media/image34.png"/><Relationship Id="rId5" Type="http://schemas.openxmlformats.org/officeDocument/2006/relationships/image" Target="../media/image29.png"/><Relationship Id="rId6" Type="http://schemas.openxmlformats.org/officeDocument/2006/relationships/image" Target="../media/image3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.jpg"/><Relationship Id="rId4" Type="http://schemas.openxmlformats.org/officeDocument/2006/relationships/image" Target="../media/image28.png"/><Relationship Id="rId5" Type="http://schemas.openxmlformats.org/officeDocument/2006/relationships/image" Target="../media/image37.png"/><Relationship Id="rId6" Type="http://schemas.openxmlformats.org/officeDocument/2006/relationships/image" Target="../media/image4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title"/>
          </p:nvPr>
        </p:nvSpPr>
        <p:spPr>
          <a:xfrm>
            <a:off x="4691743" y="1518539"/>
            <a:ext cx="6716485" cy="1887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00"/>
              <a:buFont typeface="Arial"/>
              <a:buNone/>
            </a:pPr>
            <a:r>
              <a:rPr lang="en-US" sz="43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Strive for the Five! </a:t>
            </a:r>
            <a:endParaRPr sz="43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00"/>
              <a:buFont typeface="Arial"/>
              <a:buNone/>
            </a:pPr>
            <a:r>
              <a:rPr lang="en-US" sz="43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Using TI Technology to Prepare for the AP</a:t>
            </a:r>
            <a:r>
              <a:rPr baseline="30000" lang="en-US" sz="43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lang="en-US" sz="43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/>
          </a:p>
        </p:txBody>
      </p:sp>
      <p:sp>
        <p:nvSpPr>
          <p:cNvPr id="89" name="Google Shape;89;p1"/>
          <p:cNvSpPr txBox="1"/>
          <p:nvPr/>
        </p:nvSpPr>
        <p:spPr>
          <a:xfrm>
            <a:off x="4808034" y="4469877"/>
            <a:ext cx="5852532" cy="5910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education.ti.com/webinars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1063978" y="192528"/>
            <a:ext cx="6262511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7500" lnSpcReduction="100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 b="0" i="0" sz="4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857955" y="146499"/>
            <a:ext cx="9755940" cy="307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2"/>
          <p:cNvSpPr txBox="1"/>
          <p:nvPr/>
        </p:nvSpPr>
        <p:spPr>
          <a:xfrm>
            <a:off x="1353227" y="4701175"/>
            <a:ext cx="2642841" cy="1078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b="0" baseline="3000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3™</a:t>
            </a: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National Instructor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New Castle, Pennsylvania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Lato"/>
              <a:buNone/>
            </a:pPr>
            <a:r>
              <a:rPr b="0" i="0" lang="en-US" sz="1600" u="none" cap="none" strike="noStrik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rPr>
              <a:t>@</a:t>
            </a: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mikehouston33</a:t>
            </a:r>
            <a:endParaRPr b="0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8058424" y="4331224"/>
            <a:ext cx="2462993" cy="5142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ct val="100000"/>
              <a:buFont typeface="Arial"/>
              <a:buNone/>
            </a:pPr>
            <a:r>
              <a:rPr b="0" i="0" lang="en-US" sz="24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Karen Sleno</a:t>
            </a:r>
            <a:endParaRPr b="0" i="0" sz="2400" u="none" cap="none" strike="noStrike">
              <a:solidFill>
                <a:srgbClr val="ED1C2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1353227" y="4285933"/>
            <a:ext cx="2517744" cy="5142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ct val="100000"/>
              <a:buFont typeface="Arial"/>
              <a:buNone/>
            </a:pPr>
            <a:r>
              <a:rPr b="0" i="0" lang="en-US" sz="24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Michael Houston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2"/>
          <p:cNvSpPr txBox="1"/>
          <p:nvPr/>
        </p:nvSpPr>
        <p:spPr>
          <a:xfrm>
            <a:off x="7990174" y="4620538"/>
            <a:ext cx="3332400" cy="1239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b="0" baseline="3000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™ Regional Instructor</a:t>
            </a:r>
            <a:endParaRPr b="0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Flushing, MIchigan</a:t>
            </a:r>
            <a:endParaRPr b="0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t/>
            </a:r>
            <a:endParaRPr b="0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2"/>
          <p:cNvSpPr txBox="1"/>
          <p:nvPr/>
        </p:nvSpPr>
        <p:spPr>
          <a:xfrm>
            <a:off x="4717505" y="4800138"/>
            <a:ext cx="3189514" cy="612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r>
              <a:rPr b="0" baseline="3000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™ National Instructor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Encinitas, California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4717505" y="4331224"/>
            <a:ext cx="2426156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Katie Martinez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79268" y="1477928"/>
            <a:ext cx="2445770" cy="244577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/>
          <p:nvPr/>
        </p:nvSpPr>
        <p:spPr>
          <a:xfrm>
            <a:off x="1463705" y="3826212"/>
            <a:ext cx="2461333" cy="371489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Host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2"/>
          <p:cNvSpPr/>
          <p:nvPr/>
        </p:nvSpPr>
        <p:spPr>
          <a:xfrm>
            <a:off x="4849090" y="3826212"/>
            <a:ext cx="2306017" cy="379329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Presenter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"/>
          <p:cNvSpPr/>
          <p:nvPr/>
        </p:nvSpPr>
        <p:spPr>
          <a:xfrm>
            <a:off x="8075648" y="3841591"/>
            <a:ext cx="2306017" cy="356110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Presenter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65760" y="5120640"/>
            <a:ext cx="2009140" cy="200914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3"/>
          <p:cNvSpPr txBox="1"/>
          <p:nvPr/>
        </p:nvSpPr>
        <p:spPr>
          <a:xfrm>
            <a:off x="838200" y="914400"/>
            <a:ext cx="5175629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Agenda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3"/>
          <p:cNvSpPr txBox="1"/>
          <p:nvPr/>
        </p:nvSpPr>
        <p:spPr>
          <a:xfrm>
            <a:off x="860078" y="146902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4" name="Google Shape;114;p3"/>
          <p:cNvSpPr txBox="1"/>
          <p:nvPr/>
        </p:nvSpPr>
        <p:spPr>
          <a:xfrm>
            <a:off x="1335741" y="1577182"/>
            <a:ext cx="9688200" cy="431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93700" lvl="0" marL="457200" marR="0" rtl="0" algn="l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2600"/>
              <a:buFont typeface="Arial"/>
              <a:buChar char="●"/>
            </a:pPr>
            <a:r>
              <a:rPr b="0" i="0" lang="en-US" sz="26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Welcome &amp; Introductions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93700" lvl="0" marL="457200" marR="0" rtl="0" algn="l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2600"/>
              <a:buFont typeface="Arial"/>
              <a:buChar char="●"/>
            </a:pPr>
            <a:r>
              <a:rPr b="0" i="0" lang="en-US" sz="26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What calculator skills do students need for the APPC exam?</a:t>
            </a:r>
            <a:endParaRPr sz="1800"/>
          </a:p>
          <a:p>
            <a:pPr indent="-393700" lvl="0" marL="457200" marR="0" rtl="0" algn="l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2600"/>
              <a:buChar char="●"/>
            </a:pPr>
            <a:r>
              <a:rPr lang="en-US" sz="2600">
                <a:solidFill>
                  <a:srgbClr val="4D4D4D"/>
                </a:solidFill>
              </a:rPr>
              <a:t>F</a:t>
            </a:r>
            <a:r>
              <a:rPr b="0" i="0" lang="en-US" sz="26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RQ1 and t</a:t>
            </a:r>
            <a:r>
              <a:rPr lang="en-US" sz="2600">
                <a:solidFill>
                  <a:srgbClr val="4D4D4D"/>
                </a:solidFill>
              </a:rPr>
              <a:t>he TI-84 Handheld</a:t>
            </a:r>
            <a:endParaRPr sz="2600">
              <a:solidFill>
                <a:srgbClr val="4D4D4D"/>
              </a:solidFill>
            </a:endParaRPr>
          </a:p>
          <a:p>
            <a:pPr indent="-393700" lvl="0" marL="457200" marR="0" rtl="0" algn="l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2600"/>
              <a:buChar char="●"/>
            </a:pPr>
            <a:r>
              <a:rPr lang="en-US" sz="2600">
                <a:solidFill>
                  <a:srgbClr val="4D4D4D"/>
                </a:solidFill>
              </a:rPr>
              <a:t>Multiple Choice Questions and the TI-84 Handheld</a:t>
            </a:r>
            <a:endParaRPr sz="2600">
              <a:solidFill>
                <a:srgbClr val="4D4D4D"/>
              </a:solidFill>
            </a:endParaRPr>
          </a:p>
          <a:p>
            <a:pPr indent="-393700" lvl="0" marL="457200" marR="0" rtl="0" algn="l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2600"/>
              <a:buChar char="●"/>
            </a:pPr>
            <a:r>
              <a:rPr b="0" i="0" lang="en-US" sz="26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FRQ2 </a:t>
            </a:r>
            <a:r>
              <a:rPr lang="en-US" sz="2600">
                <a:solidFill>
                  <a:srgbClr val="4D4D4D"/>
                </a:solidFill>
              </a:rPr>
              <a:t>and the TI-Nspire Handheld</a:t>
            </a:r>
            <a:endParaRPr sz="1800"/>
          </a:p>
          <a:p>
            <a:pPr indent="-393700" lvl="0" marL="457200" marR="0" rtl="0" algn="l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2600"/>
              <a:buChar char="●"/>
            </a:pPr>
            <a:r>
              <a:rPr lang="en-US" sz="2600">
                <a:solidFill>
                  <a:srgbClr val="4D4D4D"/>
                </a:solidFill>
              </a:rPr>
              <a:t>Multiple Choice Questions and the TI-Nspire Handheld</a:t>
            </a:r>
            <a:endParaRPr sz="1800"/>
          </a:p>
          <a:p>
            <a:pPr indent="-393700" lvl="0" marL="457200" marR="0" rtl="0" algn="l">
              <a:lnSpc>
                <a:spcPct val="15909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2600"/>
              <a:buFont typeface="Arial"/>
              <a:buChar char="●"/>
            </a:pPr>
            <a:r>
              <a:rPr b="0" i="0" lang="en-US" sz="26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Webinar </a:t>
            </a:r>
            <a:r>
              <a:rPr lang="en-US" sz="2600">
                <a:solidFill>
                  <a:srgbClr val="4D4D4D"/>
                </a:solidFill>
              </a:rPr>
              <a:t>D</a:t>
            </a:r>
            <a:r>
              <a:rPr b="0" i="0" lang="en-US" sz="26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rawing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65760" y="5120640"/>
            <a:ext cx="2009140" cy="200914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4"/>
          <p:cNvSpPr txBox="1"/>
          <p:nvPr/>
        </p:nvSpPr>
        <p:spPr>
          <a:xfrm>
            <a:off x="838200" y="914400"/>
            <a:ext cx="5175629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Expected Outcomes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4"/>
          <p:cNvSpPr txBox="1"/>
          <p:nvPr/>
        </p:nvSpPr>
        <p:spPr>
          <a:xfrm>
            <a:off x="860078" y="146902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23" name="Google Shape;123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140115" y="1848716"/>
            <a:ext cx="6477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91085" y="1848716"/>
            <a:ext cx="647700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4"/>
          <p:cNvSpPr txBox="1"/>
          <p:nvPr/>
        </p:nvSpPr>
        <p:spPr>
          <a:xfrm>
            <a:off x="1643380" y="2767950"/>
            <a:ext cx="19827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 CAN </a:t>
            </a:r>
            <a:r>
              <a:rPr b="1" i="0" lang="en-US" sz="18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use TI technology to visual</a:t>
            </a:r>
            <a:r>
              <a:rPr b="1" lang="en-US" sz="1800">
                <a:solidFill>
                  <a:srgbClr val="3F3F3F"/>
                </a:solidFill>
              </a:rPr>
              <a:t>ize a problem and its possible solutions.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4"/>
          <p:cNvSpPr txBox="1"/>
          <p:nvPr/>
        </p:nvSpPr>
        <p:spPr>
          <a:xfrm>
            <a:off x="6827042" y="2767949"/>
            <a:ext cx="15888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 CAN </a:t>
            </a:r>
            <a:r>
              <a:rPr b="1" i="0" lang="en-US" sz="18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construct </a:t>
            </a:r>
            <a:r>
              <a:rPr b="1" lang="en-US" sz="1800">
                <a:solidFill>
                  <a:srgbClr val="3F3F3F"/>
                </a:solidFill>
              </a:rPr>
              <a:t>various tools using technology to solve problems.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7" name="Google Shape;127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65600" y="1848716"/>
            <a:ext cx="647700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4"/>
          <p:cNvSpPr txBox="1"/>
          <p:nvPr/>
        </p:nvSpPr>
        <p:spPr>
          <a:xfrm>
            <a:off x="4120244" y="2770373"/>
            <a:ext cx="18936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 CAN </a:t>
            </a:r>
            <a:r>
              <a:rPr b="1" i="0" lang="en-US" sz="18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connect a ver</a:t>
            </a:r>
            <a:r>
              <a:rPr b="1" lang="en-US" sz="1800">
                <a:solidFill>
                  <a:srgbClr val="3F3F3F"/>
                </a:solidFill>
              </a:rPr>
              <a:t>bal representation with a graphical image.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716570" y="1848716"/>
            <a:ext cx="647700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4"/>
          <p:cNvSpPr txBox="1"/>
          <p:nvPr/>
        </p:nvSpPr>
        <p:spPr>
          <a:xfrm>
            <a:off x="9228975" y="2767949"/>
            <a:ext cx="17145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I CAN </a:t>
            </a:r>
            <a:r>
              <a:rPr b="1" i="0" lang="en-US" sz="18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explain my results in the context of a problem.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"/>
          <p:cNvSpPr txBox="1"/>
          <p:nvPr/>
        </p:nvSpPr>
        <p:spPr>
          <a:xfrm>
            <a:off x="838200" y="914400"/>
            <a:ext cx="7051766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WebEx Chat &amp; Poll Features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5"/>
          <p:cNvSpPr txBox="1"/>
          <p:nvPr/>
        </p:nvSpPr>
        <p:spPr>
          <a:xfrm>
            <a:off x="860078" y="146902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38" name="Google Shape;138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409303" y="5306418"/>
            <a:ext cx="2009140" cy="200914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"/>
          <p:cNvSpPr txBox="1"/>
          <p:nvPr>
            <p:ph idx="1" type="body"/>
          </p:nvPr>
        </p:nvSpPr>
        <p:spPr>
          <a:xfrm>
            <a:off x="860078" y="1996906"/>
            <a:ext cx="6309731" cy="31701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75675"/>
              <a:buChar char="•"/>
            </a:pPr>
            <a:r>
              <a:rPr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Use the chat window to send general messages.</a:t>
            </a:r>
            <a:br>
              <a:rPr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ct val="75675"/>
              <a:buChar char="•"/>
            </a:pPr>
            <a:r>
              <a:rPr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Open the chat window with the messaging icon at the bottom of your screen</a:t>
            </a:r>
            <a:br>
              <a:rPr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ct val="75675"/>
              <a:buChar char="•"/>
            </a:pPr>
            <a:r>
              <a:rPr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Send to chats “everyone”. Please feel free to ask questions during the presentation!</a:t>
            </a:r>
            <a:endParaRPr/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ct val="75675"/>
              <a:buChar char="•"/>
            </a:pPr>
            <a:r>
              <a:rPr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The Q&amp;A and chat windows are located on the right side of your screen.</a:t>
            </a:r>
            <a:br>
              <a:rPr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ct val="75675"/>
              <a:buChar char="•"/>
            </a:pPr>
            <a:r>
              <a:rPr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Later, we will use the poll feature, also found on the lower right side of your screen.</a:t>
            </a:r>
            <a:endParaRPr/>
          </a:p>
          <a:p>
            <a:pPr indent="-157480" lvl="0" marL="2286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5675"/>
              <a:buNone/>
            </a:pPr>
            <a:r>
              <a:t/>
            </a:r>
            <a:endParaRPr sz="16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89966" y="1857516"/>
            <a:ext cx="3625769" cy="344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"/>
          <p:cNvSpPr txBox="1"/>
          <p:nvPr/>
        </p:nvSpPr>
        <p:spPr>
          <a:xfrm>
            <a:off x="618744" y="699940"/>
            <a:ext cx="7051766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Calculator Skills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6"/>
          <p:cNvSpPr txBox="1"/>
          <p:nvPr>
            <p:ph idx="1" type="body"/>
          </p:nvPr>
        </p:nvSpPr>
        <p:spPr>
          <a:xfrm>
            <a:off x="838200" y="13627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Storing and recalling function equations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Storing and recalling calculated values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Using the intersection tool to solve equations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Finding regression equations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Using tables of values to determine function types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Graphing functions and setting viewing windows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Finding zeros of a function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6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06a0c63781_0_0"/>
          <p:cNvSpPr txBox="1"/>
          <p:nvPr/>
        </p:nvSpPr>
        <p:spPr>
          <a:xfrm>
            <a:off x="618753" y="699950"/>
            <a:ext cx="10345500" cy="6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Examining FRQ 1 Part 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g306a0c63781_0_0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56" name="Google Shape;156;g306a0c63781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8752" y="1616887"/>
            <a:ext cx="9233459" cy="369852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g306a0c63781_0_0"/>
          <p:cNvSpPr/>
          <p:nvPr/>
        </p:nvSpPr>
        <p:spPr>
          <a:xfrm>
            <a:off x="7582100" y="1587150"/>
            <a:ext cx="1187100" cy="1313400"/>
          </a:xfrm>
          <a:prstGeom prst="ellipse">
            <a:avLst/>
          </a:prstGeom>
          <a:noFill/>
          <a:ln cap="flat" cmpd="sng" w="76200">
            <a:solidFill>
              <a:srgbClr val="ED1C2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g306a0c63781_0_0"/>
          <p:cNvSpPr/>
          <p:nvPr/>
        </p:nvSpPr>
        <p:spPr>
          <a:xfrm>
            <a:off x="7241800" y="4121775"/>
            <a:ext cx="1393200" cy="662700"/>
          </a:xfrm>
          <a:prstGeom prst="ellipse">
            <a:avLst/>
          </a:prstGeom>
          <a:noFill/>
          <a:ln cap="flat" cmpd="sng" w="76200">
            <a:solidFill>
              <a:srgbClr val="ED1C2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g306a0c63781_0_0"/>
          <p:cNvSpPr/>
          <p:nvPr/>
        </p:nvSpPr>
        <p:spPr>
          <a:xfrm>
            <a:off x="2783925" y="4498025"/>
            <a:ext cx="778800" cy="541800"/>
          </a:xfrm>
          <a:prstGeom prst="ellipse">
            <a:avLst/>
          </a:prstGeom>
          <a:noFill/>
          <a:ln cap="flat" cmpd="sng" w="76200">
            <a:solidFill>
              <a:srgbClr val="ED1C2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"/>
          <p:cNvSpPr txBox="1"/>
          <p:nvPr/>
        </p:nvSpPr>
        <p:spPr>
          <a:xfrm>
            <a:off x="618743" y="699940"/>
            <a:ext cx="10789485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Examining FRQ 1 Part B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7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67" name="Google Shape;167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6762" y="2775657"/>
            <a:ext cx="10611466" cy="9267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7"/>
          <p:cNvPicPr preferRelativeResize="0"/>
          <p:nvPr/>
        </p:nvPicPr>
        <p:blipFill rotWithShape="1">
          <a:blip r:embed="rId5">
            <a:alphaModFix/>
          </a:blip>
          <a:srcRect b="31586" l="71650" r="0" t="50173"/>
          <a:stretch/>
        </p:blipFill>
        <p:spPr>
          <a:xfrm>
            <a:off x="1622612" y="1616949"/>
            <a:ext cx="3989294" cy="1028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8"/>
          <p:cNvSpPr txBox="1"/>
          <p:nvPr/>
        </p:nvSpPr>
        <p:spPr>
          <a:xfrm>
            <a:off x="618743" y="699939"/>
            <a:ext cx="10789485" cy="122199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Examining FRQ 1 Part 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8"/>
          <p:cNvSpPr txBox="1"/>
          <p:nvPr/>
        </p:nvSpPr>
        <p:spPr>
          <a:xfrm>
            <a:off x="857955" y="128971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76" name="Google Shape;176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3772" y="3000436"/>
            <a:ext cx="9611064" cy="857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8"/>
          <p:cNvPicPr preferRelativeResize="0"/>
          <p:nvPr/>
        </p:nvPicPr>
        <p:blipFill rotWithShape="1">
          <a:blip r:embed="rId5">
            <a:alphaModFix/>
          </a:blip>
          <a:srcRect b="64213" l="0" r="0" t="0"/>
          <a:stretch/>
        </p:blipFill>
        <p:spPr>
          <a:xfrm>
            <a:off x="618752" y="1616887"/>
            <a:ext cx="9233459" cy="13235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"/>
          <p:cNvSpPr txBox="1"/>
          <p:nvPr/>
        </p:nvSpPr>
        <p:spPr>
          <a:xfrm>
            <a:off x="618743" y="699940"/>
            <a:ext cx="10789485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CED #20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9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85" name="Google Shape;185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1125" y="1362726"/>
            <a:ext cx="10140200" cy="439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1"/>
          <p:cNvSpPr txBox="1"/>
          <p:nvPr/>
        </p:nvSpPr>
        <p:spPr>
          <a:xfrm>
            <a:off x="618743" y="699940"/>
            <a:ext cx="10789500" cy="6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lang="en-US" sz="3600">
                <a:solidFill>
                  <a:srgbClr val="ED1C24"/>
                </a:solidFill>
              </a:rPr>
              <a:t>CED </a:t>
            </a: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#21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31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93" name="Google Shape;193;p31"/>
          <p:cNvPicPr preferRelativeResize="0"/>
          <p:nvPr/>
        </p:nvPicPr>
        <p:blipFill rotWithShape="1">
          <a:blip r:embed="rId4">
            <a:alphaModFix/>
          </a:blip>
          <a:srcRect b="48024" l="36327" r="37213" t="5593"/>
          <a:stretch/>
        </p:blipFill>
        <p:spPr>
          <a:xfrm>
            <a:off x="805950" y="1436175"/>
            <a:ext cx="2338700" cy="256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31"/>
          <p:cNvPicPr preferRelativeResize="0"/>
          <p:nvPr/>
        </p:nvPicPr>
        <p:blipFill rotWithShape="1">
          <a:blip r:embed="rId4">
            <a:alphaModFix/>
          </a:blip>
          <a:srcRect b="0" l="0" r="0" t="50362"/>
          <a:stretch/>
        </p:blipFill>
        <p:spPr>
          <a:xfrm>
            <a:off x="3281425" y="1515250"/>
            <a:ext cx="8259274" cy="256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2"/>
          <p:cNvSpPr txBox="1"/>
          <p:nvPr/>
        </p:nvSpPr>
        <p:spPr>
          <a:xfrm>
            <a:off x="618743" y="699940"/>
            <a:ext cx="10789485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Deep Dive into FRQ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32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02" name="Google Shape;202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66400" y="1520025"/>
            <a:ext cx="9894174" cy="201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99500" y="3533875"/>
            <a:ext cx="9072850" cy="938175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32"/>
          <p:cNvSpPr txBox="1"/>
          <p:nvPr/>
        </p:nvSpPr>
        <p:spPr>
          <a:xfrm>
            <a:off x="5998125" y="650125"/>
            <a:ext cx="5306100" cy="5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Taken from Fast Track to a Five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Authors: Kelly Hemmerling and Crissie Ricketts</a:t>
            </a:r>
            <a:endParaRPr sz="21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32"/>
          <p:cNvSpPr txBox="1"/>
          <p:nvPr/>
        </p:nvSpPr>
        <p:spPr>
          <a:xfrm>
            <a:off x="2173100" y="4684900"/>
            <a:ext cx="81561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2 lines Line 1: open paren 0 comma 117 close paren 117 equals a b to the 0 power Line 2: open paren 3 comma 338 close paren 338 equals a b cubed&#10;&#10;&lt;math xmlns=&quot;http://www.w3.org/1998/Math/MathML&quot; display=&quot;block&quot; data-is-equatio=&quot;1&quot; data-latex=&quot;\begin{array}{l}\left(0,\ 117\right)\ \ \ \ 117\ =\ ab^0\\&amp;#13;&amp;#10;\left(3,\ 338\right)\ \ \ \ 338\ =\ ab^3\end{array}&quot;&gt;&lt;mtable columnalign=&quot;left&quot; columnspacing=&quot;1em&quot; rowspacing=&quot;4pt&quot;&gt;&lt;mtr&gt;&lt;mtd&gt;&lt;mrow data-mjx-texclass=&quot;INNER&quot;&gt;&lt;mo data-mjx-texclass=&quot;OPEN&quot;&gt;(&lt;/mo&gt;&lt;mn&gt;0&lt;/mn&gt;&lt;mo&gt;,&lt;/mo&gt;&lt;mtext&gt;&lt;/mtext&gt;&lt;mn&gt;117&lt;/mn&gt;&lt;mo data-mjx-texclass=&quot;CLOSE&quot;&gt;)&lt;/mo&gt;&lt;/mrow&gt;&lt;mtext&gt;&lt;/mtext&gt;&lt;mtext&gt;&lt;/mtext&gt;&lt;mtext&gt;&lt;/mtext&gt;&lt;mtext&gt;&lt;/mtext&gt;&lt;mn&gt;117&lt;/mn&gt;&lt;mtext&gt;&lt;/mtext&gt;&lt;mo&gt;=&lt;/mo&gt;&lt;mtext&gt;&lt;/mtext&gt;&lt;mi&gt;a&lt;/mi&gt;&lt;msup&gt;&lt;mi&gt;b&lt;/mi&gt;&lt;mn&gt;0&lt;/mn&gt;&lt;/msup&gt;&lt;/mtd&gt;&lt;/mtr&gt;&lt;mtr&gt;&lt;mtd&gt;&lt;mrow data-mjx-texclass=&quot;INNER&quot;&gt;&lt;mo data-mjx-texclass=&quot;OPEN&quot;&gt;(&lt;/mo&gt;&lt;mn&gt;3&lt;/mn&gt;&lt;mo&gt;,&lt;/mo&gt;&lt;mtext&gt;&lt;/mtext&gt;&lt;mn&gt;338&lt;/mn&gt;&lt;mo data-mjx-texclass=&quot;CLOSE&quot;&gt;)&lt;/mo&gt;&lt;/mrow&gt;&lt;mtext&gt;&lt;/mtext&gt;&lt;mtext&gt;&lt;/mtext&gt;&lt;mtext&gt;&lt;/mtext&gt;&lt;mtext&gt;&lt;/mtext&gt;&lt;mn&gt;338&lt;/mn&gt;&lt;mtext&gt;&lt;/mtext&gt;&lt;mo&gt;=&lt;/mo&gt;&lt;mtext&gt;&lt;/mtext&gt;&lt;mi&gt;a&lt;/mi&gt;&lt;msup&gt;&lt;mi&gt;b&lt;/mi&gt;&lt;mn&gt;3&lt;/mn&gt;&lt;/msup&gt;&lt;/mtd&gt;&lt;/mtr&gt;&lt;/mtable&gt;&lt;/math&gt;" id="206" name="Google Shape;206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595500" y="4823175"/>
            <a:ext cx="4158155" cy="114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3b4cd6024a_0_2"/>
          <p:cNvSpPr txBox="1"/>
          <p:nvPr/>
        </p:nvSpPr>
        <p:spPr>
          <a:xfrm>
            <a:off x="618743" y="699940"/>
            <a:ext cx="10789500" cy="6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Deep Dive into FRQ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g33b4cd6024a_0_2"/>
          <p:cNvSpPr txBox="1"/>
          <p:nvPr/>
        </p:nvSpPr>
        <p:spPr>
          <a:xfrm>
            <a:off x="857955" y="137936"/>
            <a:ext cx="9756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14" name="Google Shape;214;g33b4cd6024a_0_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66400" y="1520025"/>
            <a:ext cx="9894174" cy="201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g33b4cd6024a_0_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57550" y="3487025"/>
            <a:ext cx="8163174" cy="40477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g33b4cd6024a_0_2"/>
          <p:cNvSpPr txBox="1"/>
          <p:nvPr/>
        </p:nvSpPr>
        <p:spPr>
          <a:xfrm>
            <a:off x="6302200" y="639600"/>
            <a:ext cx="5421300" cy="93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8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Taken from Fast Track to a Five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Authors: Kelly Hemmerling and Crissie Ricketts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491658ebc6_0_0"/>
          <p:cNvSpPr txBox="1"/>
          <p:nvPr/>
        </p:nvSpPr>
        <p:spPr>
          <a:xfrm>
            <a:off x="618743" y="699940"/>
            <a:ext cx="10789500" cy="6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Deep Dive into FRQ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g3491658ebc6_0_0"/>
          <p:cNvSpPr txBox="1"/>
          <p:nvPr/>
        </p:nvSpPr>
        <p:spPr>
          <a:xfrm>
            <a:off x="857955" y="137936"/>
            <a:ext cx="9756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24" name="Google Shape;224;g3491658ebc6_0_0"/>
          <p:cNvSpPr txBox="1"/>
          <p:nvPr/>
        </p:nvSpPr>
        <p:spPr>
          <a:xfrm>
            <a:off x="6302200" y="639600"/>
            <a:ext cx="5421300" cy="93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8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Taken from Fast Track to a Five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Authors: Kelly Hemmerling and Crissie Ricketts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g3491658ebc6_0_0"/>
          <p:cNvSpPr txBox="1"/>
          <p:nvPr>
            <p:ph idx="1" type="body"/>
          </p:nvPr>
        </p:nvSpPr>
        <p:spPr>
          <a:xfrm>
            <a:off x="838200" y="2398900"/>
            <a:ext cx="5181600" cy="44592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 sz="3371">
                <a:solidFill>
                  <a:schemeClr val="accent6"/>
                </a:solidFill>
              </a:rPr>
              <a:t>APPROPRIATE</a:t>
            </a:r>
            <a:endParaRPr b="1" sz="3371">
              <a:solidFill>
                <a:schemeClr val="accent6"/>
              </a:solidFill>
            </a:endParaRPr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accent6"/>
              </a:solidFill>
            </a:endParaRPr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accent6"/>
              </a:solidFill>
            </a:endParaRPr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(AP Classroom Practice Exam 1)</a:t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(AP Classroom Practice Exam 2)</a:t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(AP Classroom Practice Exam 3)</a:t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000000"/>
              </a:solidFill>
            </a:endParaRPr>
          </a:p>
        </p:txBody>
      </p:sp>
      <p:sp>
        <p:nvSpPr>
          <p:cNvPr id="226" name="Google Shape;226;g3491658ebc6_0_0"/>
          <p:cNvSpPr txBox="1"/>
          <p:nvPr>
            <p:ph type="title"/>
          </p:nvPr>
        </p:nvSpPr>
        <p:spPr>
          <a:xfrm>
            <a:off x="952500" y="1501038"/>
            <a:ext cx="10515600" cy="7542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When is regression appropriate in FRQ2?</a:t>
            </a:r>
            <a:endParaRPr/>
          </a:p>
        </p:txBody>
      </p:sp>
      <p:sp>
        <p:nvSpPr>
          <p:cNvPr id="227" name="Google Shape;227;g3491658ebc6_0_0"/>
          <p:cNvSpPr txBox="1"/>
          <p:nvPr>
            <p:ph idx="2" type="body"/>
          </p:nvPr>
        </p:nvSpPr>
        <p:spPr>
          <a:xfrm>
            <a:off x="6172200" y="2398925"/>
            <a:ext cx="5181600" cy="3777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US">
                <a:solidFill>
                  <a:srgbClr val="ED1C24"/>
                </a:solidFill>
              </a:rPr>
              <a:t>NOT APPROPRIATE</a:t>
            </a:r>
            <a:endParaRPr b="1">
              <a:solidFill>
                <a:srgbClr val="ED1C24"/>
              </a:solidFill>
            </a:endParaRPr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(CED Sample Exam)</a:t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(2024 AP Precalculus Exam)</a:t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R of t equals a plus b l n of open paren t plus 1 close paren&#10;&#10;&lt;math xmlns=&quot;http://www.w3.org/1998/Math/MathML&quot; display=&quot;block&quot; data-is-equatio=&quot;1&quot; data-latex=&quot;R\left(t\right)=a+b\ln\left(t+1\right)&quot;&gt;&lt;mi&gt;R&lt;/mi&gt;&lt;mrow data-mjx-texclass=&quot;INNER&quot;&gt;&lt;mo data-mjx-texclass=&quot;OPEN&quot;&gt;(&lt;/mo&gt;&lt;mi&gt;t&lt;/mi&gt;&lt;mo data-mjx-texclass=&quot;CLOSE&quot;&gt;)&lt;/mo&gt;&lt;/mrow&gt;&lt;mo&gt;=&lt;/mo&gt;&lt;mi&gt;a&lt;/mi&gt;&lt;mo&gt;+&lt;/mo&gt;&lt;mi&gt;b&lt;/mi&gt;&lt;mi&gt;ln&lt;/mi&gt;&lt;mo data-mjx-texclass=&quot;NONE&quot;&gt;⁡&lt;/mo&gt;&lt;mrow data-mjx-texclass=&quot;INNER&quot;&gt;&lt;mo data-mjx-texclass=&quot;OPEN&quot;&gt;(&lt;/mo&gt;&lt;mi&gt;t&lt;/mi&gt;&lt;mo&gt;+&lt;/mo&gt;&lt;mn&gt;1&lt;/mn&gt;&lt;mo data-mjx-texclass=&quot;CLOSE&quot;&gt;)&lt;/mo&gt;&lt;/mrow&gt;&lt;/math&gt;" id="228" name="Google Shape;228;g3491658ebc6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91524" y="3035575"/>
            <a:ext cx="3835900" cy="3934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 of t equals a b to the power of t&#10;&#10;&lt;math xmlns=&quot;http://www.w3.org/1998/Math/MathML&quot; display=&quot;block&quot; data-is-equatio=&quot;1&quot; data-latex=&quot;P\left(t\right)=ab^t&quot;&gt;&lt;mi&gt;P&lt;/mi&gt;&lt;mrow data-mjx-texclass=&quot;INNER&quot;&gt;&lt;mo data-mjx-texclass=&quot;OPEN&quot;&gt;(&lt;/mo&gt;&lt;mi&gt;t&lt;/mi&gt;&lt;mo data-mjx-texclass=&quot;CLOSE&quot;&gt;)&lt;/mo&gt;&lt;/mrow&gt;&lt;mo&gt;=&lt;/mo&gt;&lt;mi&gt;a&lt;/mi&gt;&lt;msup&gt;&lt;mi&gt;b&lt;/mi&gt;&lt;mi&gt;t&lt;/mi&gt;&lt;/msup&gt;&lt;/math&gt;" id="229" name="Google Shape;229;g3491658ebc6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75200" y="2854175"/>
            <a:ext cx="1815125" cy="444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 of t equals a t squared plus b t plus c&#10;&#10;&lt;math xmlns=&quot;http://www.w3.org/1998/Math/MathML&quot; display=&quot;block&quot; data-is-equatio=&quot;1&quot; data-latex=&quot;I\left(t\right)=at^2+bt+c&quot;&gt;&lt;mi&gt;I&lt;/mi&gt;&lt;mrow data-mjx-texclass=&quot;INNER&quot;&gt;&lt;mo data-mjx-texclass=&quot;OPEN&quot;&gt;(&lt;/mo&gt;&lt;mi&gt;t&lt;/mi&gt;&lt;mo data-mjx-texclass=&quot;CLOSE&quot;&gt;)&lt;/mo&gt;&lt;/mrow&gt;&lt;mo&gt;=&lt;/mo&gt;&lt;mi&gt;a&lt;/mi&gt;&lt;msup&gt;&lt;mi&gt;t&lt;/mi&gt;&lt;mn&gt;2&lt;/mn&gt;&lt;/msup&gt;&lt;mo&gt;+&lt;/mo&gt;&lt;mi&gt;b&lt;/mi&gt;&lt;mi&gt;t&lt;/mi&gt;&lt;mo&gt;+&lt;/mo&gt;&lt;mi&gt;c&lt;/mi&gt;&lt;/math&gt;" id="230" name="Google Shape;230;g3491658ebc6_0_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83837" y="3819675"/>
            <a:ext cx="2997844" cy="444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 of t equals a b raised to the t over 12 power f of o r t is greater than or equal to 0&#10;&#10;&lt;math xmlns=&quot;http://www.w3.org/1998/Math/MathML&quot; display=&quot;block&quot; data-is-equatio=&quot;1&quot; data-latex=&quot;M\left(t\right)=ab^{\frac{t}{12}}\ for\ t\ge0&quot;&gt;&lt;mi&gt;M&lt;/mi&gt;&lt;mrow data-mjx-texclass=&quot;INNER&quot;&gt;&lt;mo data-mjx-texclass=&quot;OPEN&quot;&gt;(&lt;/mo&gt;&lt;mi&gt;t&lt;/mi&gt;&lt;mo data-mjx-texclass=&quot;CLOSE&quot;&gt;)&lt;/mo&gt;&lt;/mrow&gt;&lt;mo&gt;=&lt;/mo&gt;&lt;mi&gt;a&lt;/mi&gt;&lt;msup&gt;&lt;mi&gt;b&lt;/mi&gt;&lt;mrow data-mjx-texclass=&quot;ORD&quot;&gt;&lt;mfrac&gt;&lt;mi&gt;t&lt;/mi&gt;&lt;mn&gt;12&lt;/mn&gt;&lt;/mfrac&gt;&lt;/mrow&gt;&lt;/msup&gt;&lt;mtext&gt;&lt;/mtext&gt;&lt;mi&gt;f&lt;/mi&gt;&lt;mi&gt;o&lt;/mi&gt;&lt;mi&gt;r&lt;/mi&gt;&lt;mtext&gt;&lt;/mtext&gt;&lt;mi&gt;t&lt;/mi&gt;&lt;mo&gt;≥&lt;/mo&gt;&lt;mn&gt;0&lt;/mn&gt;&lt;/math&gt;" id="231" name="Google Shape;231;g3491658ebc6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199032" y="4852725"/>
            <a:ext cx="2839228" cy="444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 of t equals a plus b l n of open paren t plus 1 close paren&#10;&#10;&lt;math xmlns=&quot;http://www.w3.org/1998/Math/MathML&quot; display=&quot;block&quot; data-is-equatio=&quot;1&quot; data-latex=&quot;G\left(t\right)=a+b\ln\left(t+1\right)&quot;&gt;&lt;mi&gt;G&lt;/mi&gt;&lt;mrow data-mjx-texclass=&quot;INNER&quot;&gt;&lt;mo data-mjx-texclass=&quot;OPEN&quot;&gt;(&lt;/mo&gt;&lt;mi&gt;t&lt;/mi&gt;&lt;mo data-mjx-texclass=&quot;CLOSE&quot;&gt;)&lt;/mo&gt;&lt;/mrow&gt;&lt;mo&gt;=&lt;/mo&gt;&lt;mi&gt;a&lt;/mi&gt;&lt;mo&gt;+&lt;/mo&gt;&lt;mi&gt;b&lt;/mi&gt;&lt;mi&gt;ln&lt;/mi&gt;&lt;mo data-mjx-texclass=&quot;NONE&quot;&gt;⁡&lt;/mo&gt;&lt;mrow data-mjx-texclass=&quot;INNER&quot;&gt;&lt;mo data-mjx-texclass=&quot;OPEN&quot;&gt;(&lt;/mo&gt;&lt;mi&gt;t&lt;/mi&gt;&lt;mo&gt;+&lt;/mo&gt;&lt;mn&gt;1&lt;/mn&gt;&lt;mo data-mjx-texclass=&quot;CLOSE&quot;&gt;)&lt;/mo&gt;&lt;/mrow&gt;&lt;/math&gt;" id="232" name="Google Shape;232;g3491658ebc6_0_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911200" y="4159600"/>
            <a:ext cx="3796550" cy="39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3b4cd6024a_0_13"/>
          <p:cNvSpPr txBox="1"/>
          <p:nvPr/>
        </p:nvSpPr>
        <p:spPr>
          <a:xfrm>
            <a:off x="618743" y="699940"/>
            <a:ext cx="10789500" cy="6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Deep Dive into FRQ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g33b4cd6024a_0_13"/>
          <p:cNvSpPr txBox="1"/>
          <p:nvPr/>
        </p:nvSpPr>
        <p:spPr>
          <a:xfrm>
            <a:off x="857955" y="137936"/>
            <a:ext cx="9756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40" name="Google Shape;240;g33b4cd6024a_0_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66400" y="1520025"/>
            <a:ext cx="9894174" cy="2013850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g33b4cd6024a_0_13"/>
          <p:cNvSpPr txBox="1"/>
          <p:nvPr/>
        </p:nvSpPr>
        <p:spPr>
          <a:xfrm>
            <a:off x="6302200" y="639600"/>
            <a:ext cx="5421300" cy="93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Taken from Fast Track to a Five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Authors: Kelly Hemmerling and Crissie Ricketts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2" name="Google Shape;242;g33b4cd6024a_0_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11525" y="3487050"/>
            <a:ext cx="9589301" cy="1853700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g33b4cd6024a_0_13"/>
          <p:cNvSpPr txBox="1"/>
          <p:nvPr/>
        </p:nvSpPr>
        <p:spPr>
          <a:xfrm>
            <a:off x="7581575" y="5001950"/>
            <a:ext cx="4016100" cy="102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1600"/>
              <a:buChar char="●"/>
            </a:pPr>
            <a:r>
              <a:rPr lang="en-US" sz="1600">
                <a:solidFill>
                  <a:srgbClr val="ED1C24"/>
                </a:solidFill>
              </a:rPr>
              <a:t>The rate of change is POSITIVE so the number of lemurs is increasing</a:t>
            </a:r>
            <a:endParaRPr sz="1600">
              <a:solidFill>
                <a:srgbClr val="ED1C24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1600"/>
              <a:buChar char="●"/>
            </a:pPr>
            <a:r>
              <a:rPr lang="en-US" sz="1600">
                <a:solidFill>
                  <a:srgbClr val="ED1C24"/>
                </a:solidFill>
              </a:rPr>
              <a:t>This rate of increase is valid from 2020 until 2023.</a:t>
            </a:r>
            <a:endParaRPr sz="1600">
              <a:solidFill>
                <a:srgbClr val="ED1C24"/>
              </a:solidFill>
            </a:endParaRPr>
          </a:p>
        </p:txBody>
      </p:sp>
      <p:pic>
        <p:nvPicPr>
          <p:cNvPr id="244" name="Google Shape;244;g33b4cd6024a_0_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375500" y="5255250"/>
            <a:ext cx="4692225" cy="87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33b4cd6024a_0_23"/>
          <p:cNvSpPr txBox="1"/>
          <p:nvPr/>
        </p:nvSpPr>
        <p:spPr>
          <a:xfrm>
            <a:off x="618743" y="699940"/>
            <a:ext cx="10789500" cy="6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Deep Dive into FRQ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g33b4cd6024a_0_23"/>
          <p:cNvSpPr txBox="1"/>
          <p:nvPr/>
        </p:nvSpPr>
        <p:spPr>
          <a:xfrm>
            <a:off x="857955" y="137936"/>
            <a:ext cx="9756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52" name="Google Shape;252;g33b4cd6024a_0_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66400" y="1520025"/>
            <a:ext cx="9894174" cy="2013850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g33b4cd6024a_0_23"/>
          <p:cNvSpPr txBox="1"/>
          <p:nvPr/>
        </p:nvSpPr>
        <p:spPr>
          <a:xfrm>
            <a:off x="6302200" y="639600"/>
            <a:ext cx="5421300" cy="93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Taken from Fast Track to a Five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Authors: Kelly Hemmerling and Crissie Ricketts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4" name="Google Shape;254;g33b4cd6024a_0_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32475" y="3533875"/>
            <a:ext cx="9381476" cy="15818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33b4cd6024a_0_33"/>
          <p:cNvSpPr txBox="1"/>
          <p:nvPr/>
        </p:nvSpPr>
        <p:spPr>
          <a:xfrm>
            <a:off x="618743" y="699940"/>
            <a:ext cx="10789500" cy="6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Deep Dive into FRQ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g33b4cd6024a_0_33"/>
          <p:cNvSpPr txBox="1"/>
          <p:nvPr/>
        </p:nvSpPr>
        <p:spPr>
          <a:xfrm>
            <a:off x="857955" y="137936"/>
            <a:ext cx="9756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62" name="Google Shape;262;g33b4cd6024a_0_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66400" y="1520025"/>
            <a:ext cx="9894174" cy="20138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g33b4cd6024a_0_33"/>
          <p:cNvSpPr txBox="1"/>
          <p:nvPr/>
        </p:nvSpPr>
        <p:spPr>
          <a:xfrm>
            <a:off x="5998125" y="650125"/>
            <a:ext cx="5306100" cy="5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Taken from Fast Track to a Five</a:t>
            </a:r>
            <a:endParaRPr sz="28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ED1C24"/>
                </a:solidFill>
                <a:latin typeface="Calibri"/>
                <a:ea typeface="Calibri"/>
                <a:cs typeface="Calibri"/>
                <a:sym typeface="Calibri"/>
              </a:rPr>
              <a:t>Authors: Kelly Hemmerling and Crissie Ricketts</a:t>
            </a:r>
            <a:endParaRPr sz="2100">
              <a:solidFill>
                <a:srgbClr val="ED1C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4" name="Google Shape;264;g33b4cd6024a_0_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53475" y="3533875"/>
            <a:ext cx="9360474" cy="14985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0"/>
          <p:cNvSpPr txBox="1"/>
          <p:nvPr/>
        </p:nvSpPr>
        <p:spPr>
          <a:xfrm>
            <a:off x="618743" y="699940"/>
            <a:ext cx="10789485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lang="en-US" sz="3600">
                <a:solidFill>
                  <a:srgbClr val="ED1C24"/>
                </a:solidFill>
              </a:rPr>
              <a:t>CED </a:t>
            </a:r>
            <a:r>
              <a:rPr b="0" i="0" lang="en-US" sz="36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#22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10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72" name="Google Shape;272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7954" y="1616949"/>
            <a:ext cx="8483269" cy="4247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3"/>
          <p:cNvSpPr txBox="1"/>
          <p:nvPr/>
        </p:nvSpPr>
        <p:spPr>
          <a:xfrm>
            <a:off x="618743" y="699940"/>
            <a:ext cx="10789485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3600"/>
              <a:buFont typeface="Arial"/>
              <a:buNone/>
            </a:pPr>
            <a:r>
              <a:rPr lang="en-US" sz="3600">
                <a:solidFill>
                  <a:srgbClr val="ED1C24"/>
                </a:solidFill>
              </a:rPr>
              <a:t>What are the takeaways?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33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80" name="Google Shape;280;p33"/>
          <p:cNvSpPr txBox="1"/>
          <p:nvPr/>
        </p:nvSpPr>
        <p:spPr>
          <a:xfrm>
            <a:off x="870350" y="1499525"/>
            <a:ext cx="10371000" cy="440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★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analyze math visually…encourage them to see the picture with technology first!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★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Promote technology as a means to quick problem solving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★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should be comfortable with their technology tools and when they are appropriate to use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★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skills: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○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Storing values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○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Finding intersections, extrema, roots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○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Creating graphs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○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Regression/residuals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65760" y="5120640"/>
            <a:ext cx="2009140" cy="2009140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12"/>
          <p:cNvSpPr txBox="1"/>
          <p:nvPr/>
        </p:nvSpPr>
        <p:spPr>
          <a:xfrm>
            <a:off x="838200" y="914400"/>
            <a:ext cx="10515600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ct val="100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Thanks and Q&amp;A</a:t>
            </a:r>
            <a:endParaRPr b="0" i="0" sz="4000" u="none" cap="none" strike="noStrike">
              <a:solidFill>
                <a:srgbClr val="ED1C24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87" name="Google Shape;287;p12"/>
          <p:cNvSpPr txBox="1"/>
          <p:nvPr>
            <p:ph idx="1" type="body"/>
          </p:nvPr>
        </p:nvSpPr>
        <p:spPr>
          <a:xfrm>
            <a:off x="857955" y="1495092"/>
            <a:ext cx="9434621" cy="6347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980"/>
              <a:buNone/>
            </a:pPr>
            <a:r>
              <a:rPr lang="en-US" sz="1400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Questions on anything covered today?</a:t>
            </a:r>
            <a:endParaRPr/>
          </a:p>
        </p:txBody>
      </p:sp>
      <p:pic>
        <p:nvPicPr>
          <p:cNvPr id="288" name="Google Shape;288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75623" y="2537015"/>
            <a:ext cx="2113044" cy="2113044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12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oogle Shape;294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65760" y="5120640"/>
            <a:ext cx="2009140" cy="2009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54453" y="2492610"/>
            <a:ext cx="5667375" cy="819150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13"/>
          <p:cNvSpPr txBox="1"/>
          <p:nvPr>
            <p:ph idx="1" type="body"/>
          </p:nvPr>
        </p:nvSpPr>
        <p:spPr>
          <a:xfrm>
            <a:off x="3959188" y="3565217"/>
            <a:ext cx="4458629" cy="10625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C8C"/>
              </a:buClr>
              <a:buSzPts val="2400"/>
              <a:buNone/>
            </a:pPr>
            <a:r>
              <a:rPr b="1" lang="en-US" sz="2400">
                <a:solidFill>
                  <a:srgbClr val="007C8C"/>
                </a:solidFill>
                <a:latin typeface="Arial"/>
                <a:ea typeface="Arial"/>
                <a:cs typeface="Arial"/>
                <a:sym typeface="Arial"/>
              </a:rPr>
              <a:t>@TICalculators</a:t>
            </a:r>
            <a:endParaRPr b="1" sz="2400">
              <a:solidFill>
                <a:srgbClr val="007C8C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C8C"/>
              </a:buClr>
              <a:buSzPts val="2400"/>
              <a:buNone/>
            </a:pPr>
            <a:r>
              <a:rPr b="1" lang="en-US" sz="2400">
                <a:solidFill>
                  <a:srgbClr val="007C8C"/>
                </a:solidFill>
                <a:latin typeface="Arial"/>
                <a:ea typeface="Arial"/>
                <a:cs typeface="Arial"/>
                <a:sym typeface="Arial"/>
              </a:rPr>
              <a:t>#T3Learns</a:t>
            </a:r>
            <a:endParaRPr/>
          </a:p>
        </p:txBody>
      </p:sp>
      <p:sp>
        <p:nvSpPr>
          <p:cNvPr id="297" name="Google Shape;297;p13"/>
          <p:cNvSpPr txBox="1"/>
          <p:nvPr/>
        </p:nvSpPr>
        <p:spPr>
          <a:xfrm>
            <a:off x="838200" y="914400"/>
            <a:ext cx="10515600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ct val="100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Share What You’re Learning Today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13"/>
          <p:cNvSpPr txBox="1"/>
          <p:nvPr/>
        </p:nvSpPr>
        <p:spPr>
          <a:xfrm>
            <a:off x="3254453" y="4876196"/>
            <a:ext cx="6281434" cy="1062541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1143000" wrap="square" tIns="13715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Join the </a:t>
            </a:r>
            <a:r>
              <a:rPr b="1" i="0" lang="en-US" sz="2400" u="sng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TI Teacher Community</a:t>
            </a:r>
            <a:r>
              <a:rPr b="1" i="0" lang="en-US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conversation on Facebook!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 cap="none" strike="noStrike">
              <a:solidFill>
                <a:srgbClr val="007C8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Logo&#10;&#10;Description automatically generated" id="299" name="Google Shape;299;p13"/>
          <p:cNvPicPr preferRelativeResize="0"/>
          <p:nvPr/>
        </p:nvPicPr>
        <p:blipFill rotWithShape="1">
          <a:blip r:embed="rId7">
            <a:alphaModFix/>
          </a:blip>
          <a:srcRect b="0" l="8472" r="8164" t="0"/>
          <a:stretch/>
        </p:blipFill>
        <p:spPr>
          <a:xfrm>
            <a:off x="8468880" y="4968712"/>
            <a:ext cx="905895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13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" name="Google Shape;305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65760" y="5120640"/>
            <a:ext cx="2009140" cy="2009140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14"/>
          <p:cNvSpPr txBox="1"/>
          <p:nvPr/>
        </p:nvSpPr>
        <p:spPr>
          <a:xfrm>
            <a:off x="838200" y="914400"/>
            <a:ext cx="10515600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ct val="100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Webinar Drawing</a:t>
            </a:r>
            <a:endParaRPr b="0" i="0" sz="4000" u="none" cap="none" strike="noStrike">
              <a:solidFill>
                <a:srgbClr val="ED1C24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07" name="Google Shape;307;p14"/>
          <p:cNvSpPr txBox="1"/>
          <p:nvPr/>
        </p:nvSpPr>
        <p:spPr>
          <a:xfrm>
            <a:off x="838200" y="2646597"/>
            <a:ext cx="2918637" cy="40010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Choose from:</a:t>
            </a:r>
            <a:b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TI-84 Plus CE Python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TI-84 Plus 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TI-Nspire™ CX II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TI-Nspire™ CX II CAS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the winner is …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r>
              <a:t/>
            </a:r>
            <a:endParaRPr b="0" i="0" sz="1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14"/>
          <p:cNvSpPr txBox="1"/>
          <p:nvPr>
            <p:ph idx="1" type="body"/>
          </p:nvPr>
        </p:nvSpPr>
        <p:spPr>
          <a:xfrm>
            <a:off x="838200" y="1825625"/>
            <a:ext cx="9113874" cy="6627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2600"/>
              <a:buNone/>
            </a:pPr>
            <a:r>
              <a:rPr b="1" lang="en-US" sz="2600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One lucky winner receives a TI graphing calculator!</a:t>
            </a:r>
            <a:endParaRPr b="1" sz="2600">
              <a:solidFill>
                <a:srgbClr val="007C8C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descr="https://education.ti.com/-/media/ti/education/images/products/product-details/graphing/84-plus-ce-python/ti-84-plus-ce-python-left-rosegold-matteblack-keyfeatures-2up-274x400-v2.png?rev=e4d1c9a5-9ac4-40ad-817e-49ba23f517d4&amp;h=400&amp;w=274&amp;la=en&amp;hash=14EAB5B6A09DA40348A2C00415E2C715453E66E3" id="309" name="Google Shape;309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23862" y="2745749"/>
            <a:ext cx="1869518" cy="27292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I-Nspire CX II graphing calculators showing supported testing for SAT, ACT and IB" id="310" name="Google Shape;310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064331" y="2762452"/>
            <a:ext cx="3059888" cy="2576748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14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5"/>
          <p:cNvSpPr txBox="1"/>
          <p:nvPr>
            <p:ph idx="1" type="body"/>
          </p:nvPr>
        </p:nvSpPr>
        <p:spPr>
          <a:xfrm>
            <a:off x="5144616" y="3113314"/>
            <a:ext cx="5240355" cy="10442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b="1" sz="2400">
              <a:solidFill>
                <a:srgbClr val="4D4D4D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C8C"/>
              </a:buClr>
              <a:buSzPts val="2400"/>
              <a:buNone/>
            </a:pPr>
            <a:r>
              <a:rPr b="1" lang="en-US" sz="2400" u="sng">
                <a:solidFill>
                  <a:srgbClr val="007C8C"/>
                </a:solidFill>
                <a:latin typeface="Lato"/>
                <a:ea typeface="Lato"/>
                <a:cs typeface="Lato"/>
                <a:sym typeface="Lat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https://bit.ly/3ZrJoVa</a:t>
            </a:r>
            <a:endParaRPr b="1" sz="2400">
              <a:solidFill>
                <a:srgbClr val="007C8C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17" name="Google Shape;317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365760" y="5120640"/>
            <a:ext cx="2009140" cy="2009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233637" y="2707561"/>
            <a:ext cx="1539240" cy="1539240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15"/>
          <p:cNvSpPr txBox="1"/>
          <p:nvPr/>
        </p:nvSpPr>
        <p:spPr>
          <a:xfrm>
            <a:off x="838200" y="914400"/>
            <a:ext cx="10736766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Download Your Certificate of Attendance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15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65760" y="5120640"/>
            <a:ext cx="2009140" cy="2009140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16"/>
          <p:cNvSpPr txBox="1"/>
          <p:nvPr/>
        </p:nvSpPr>
        <p:spPr>
          <a:xfrm>
            <a:off x="838200" y="914400"/>
            <a:ext cx="10515600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ct val="100000"/>
              <a:buFont typeface="Lato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Lato"/>
                <a:ea typeface="Lato"/>
                <a:cs typeface="Lato"/>
                <a:sym typeface="Lato"/>
              </a:rPr>
              <a:t>Post-Webinar Follow-up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16"/>
          <p:cNvSpPr txBox="1"/>
          <p:nvPr>
            <p:ph idx="1" type="body"/>
          </p:nvPr>
        </p:nvSpPr>
        <p:spPr>
          <a:xfrm>
            <a:off x="857955" y="1663446"/>
            <a:ext cx="9434621" cy="6347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120"/>
              <a:buNone/>
            </a:pPr>
            <a:r>
              <a:rPr lang="en-US" sz="16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rPr>
              <a:t>Find useful resources, answers to your questions and access to friendly, knowledgeable customer support and technical reps.</a:t>
            </a:r>
            <a:endParaRPr sz="1600">
              <a:solidFill>
                <a:srgbClr val="3F3F3F"/>
              </a:solidFill>
            </a:endParaRPr>
          </a:p>
        </p:txBody>
      </p:sp>
      <p:pic>
        <p:nvPicPr>
          <p:cNvPr id="328" name="Google Shape;328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11563" y="2436654"/>
            <a:ext cx="11811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535375" y="4218309"/>
            <a:ext cx="1133475" cy="1047750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16"/>
          <p:cNvSpPr txBox="1"/>
          <p:nvPr/>
        </p:nvSpPr>
        <p:spPr>
          <a:xfrm>
            <a:off x="3982843" y="2515164"/>
            <a:ext cx="7694341" cy="4948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4D4D4D"/>
                </a:solidFill>
                <a:latin typeface="Lato"/>
                <a:ea typeface="Lato"/>
                <a:cs typeface="Lato"/>
                <a:sym typeface="Lato"/>
              </a:rPr>
              <a:t>General Questions: </a:t>
            </a:r>
            <a:r>
              <a:rPr b="1" i="0" lang="en-US" sz="1800" u="none" cap="none" strike="noStrike">
                <a:solidFill>
                  <a:srgbClr val="007C8C"/>
                </a:solidFill>
                <a:latin typeface="Lato"/>
                <a:ea typeface="Lato"/>
                <a:cs typeface="Lato"/>
                <a:sym typeface="Lato"/>
              </a:rPr>
              <a:t>1.800.TI.CARES</a:t>
            </a:r>
            <a:endParaRPr b="1" i="0" sz="1800" u="none" cap="none" strike="noStrike">
              <a:solidFill>
                <a:srgbClr val="007C8C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31" name="Google Shape;331;p16"/>
          <p:cNvSpPr txBox="1"/>
          <p:nvPr/>
        </p:nvSpPr>
        <p:spPr>
          <a:xfrm>
            <a:off x="4005145" y="4027422"/>
            <a:ext cx="5328424" cy="11940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4D4D4D"/>
                </a:solidFill>
                <a:latin typeface="Lato"/>
                <a:ea typeface="Lato"/>
                <a:cs typeface="Lato"/>
                <a:sym typeface="Lato"/>
              </a:rPr>
              <a:t>For a consultation on an upcoming purchase </a:t>
            </a:r>
            <a:br>
              <a:rPr b="1" i="0" lang="en-US" sz="1800" u="none" cap="none" strike="noStrike">
                <a:solidFill>
                  <a:srgbClr val="4D4D4D"/>
                </a:solidFill>
                <a:latin typeface="Lato"/>
                <a:ea typeface="Lato"/>
                <a:cs typeface="Lato"/>
                <a:sym typeface="Lato"/>
              </a:rPr>
            </a:br>
            <a:r>
              <a:rPr b="1" i="0" lang="en-US" sz="1800" u="none" cap="none" strike="noStrike">
                <a:solidFill>
                  <a:srgbClr val="4D4D4D"/>
                </a:solidFill>
                <a:latin typeface="Lato"/>
                <a:ea typeface="Lato"/>
                <a:cs typeface="Lato"/>
                <a:sym typeface="Lato"/>
              </a:rPr>
              <a:t>of TI Technology or professional development, please contact us at: </a:t>
            </a:r>
            <a:r>
              <a:rPr b="1" i="0" lang="en-US" sz="1800" u="none" cap="none" strike="noStrike">
                <a:solidFill>
                  <a:srgbClr val="007C8C"/>
                </a:solidFill>
                <a:latin typeface="Lato"/>
                <a:ea typeface="Lato"/>
                <a:cs typeface="Lato"/>
                <a:sym typeface="Lato"/>
              </a:rPr>
              <a:t>ti-educators@ti.com</a:t>
            </a:r>
            <a:endParaRPr b="1" i="0" sz="1800" u="none" cap="none" strike="noStrike">
              <a:solidFill>
                <a:srgbClr val="007C8C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32" name="Google Shape;332;p16"/>
          <p:cNvSpPr txBox="1"/>
          <p:nvPr/>
        </p:nvSpPr>
        <p:spPr>
          <a:xfrm>
            <a:off x="4005145" y="2938085"/>
            <a:ext cx="7694341" cy="8697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4D4D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4D4D4D"/>
                </a:solidFill>
                <a:latin typeface="Lato"/>
                <a:ea typeface="Lato"/>
                <a:cs typeface="Lato"/>
                <a:sym typeface="Lato"/>
              </a:rPr>
              <a:t>Technical Questions: </a:t>
            </a:r>
            <a:r>
              <a:rPr b="1" i="0" lang="en-US" sz="1800" u="none" cap="none" strike="noStrike">
                <a:solidFill>
                  <a:srgbClr val="007C8C"/>
                </a:solidFill>
                <a:latin typeface="Lato"/>
                <a:ea typeface="Lato"/>
                <a:cs typeface="Lato"/>
                <a:sym typeface="Lato"/>
              </a:rPr>
              <a:t>972.917.8324 </a:t>
            </a:r>
            <a:r>
              <a:rPr b="1" i="0" lang="en-US" sz="1800" u="none" cap="none" strike="noStrike">
                <a:solidFill>
                  <a:srgbClr val="4D4D4D"/>
                </a:solidFill>
                <a:latin typeface="Lato"/>
                <a:ea typeface="Lato"/>
                <a:cs typeface="Lato"/>
                <a:sym typeface="Lato"/>
              </a:rPr>
              <a:t>or</a:t>
            </a:r>
            <a:r>
              <a:rPr b="1" i="0" lang="en-US" sz="1800" u="none" cap="none" strike="noStrike">
                <a:solidFill>
                  <a:srgbClr val="007C8C"/>
                </a:solidFill>
                <a:latin typeface="Lato"/>
                <a:ea typeface="Lato"/>
                <a:cs typeface="Lato"/>
                <a:sym typeface="Lato"/>
              </a:rPr>
              <a:t> ti-cares@ti.com</a:t>
            </a:r>
            <a:endParaRPr b="1" i="0" sz="1800" u="none" cap="none" strike="noStrike">
              <a:solidFill>
                <a:srgbClr val="007C8C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33" name="Google Shape;333;p16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65760" y="5120640"/>
            <a:ext cx="2009140" cy="2009140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17"/>
          <p:cNvSpPr txBox="1"/>
          <p:nvPr/>
        </p:nvSpPr>
        <p:spPr>
          <a:xfrm>
            <a:off x="838200" y="914400"/>
            <a:ext cx="10515600" cy="662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ct val="100000"/>
              <a:buFont typeface="Lato"/>
              <a:buNone/>
            </a:pPr>
            <a:r>
              <a:rPr b="0" i="0" lang="en-US" sz="4000" u="none" cap="none" strike="noStrike">
                <a:solidFill>
                  <a:srgbClr val="ED1C24"/>
                </a:solidFill>
                <a:latin typeface="Lato"/>
                <a:ea typeface="Lato"/>
                <a:cs typeface="Lato"/>
                <a:sym typeface="Lato"/>
              </a:rPr>
              <a:t>Upcoming Webinars and Survey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0" name="Google Shape;340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79880" y="1987142"/>
            <a:ext cx="1333500" cy="134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36696" y="3925350"/>
            <a:ext cx="1076325" cy="1238250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17"/>
          <p:cNvSpPr txBox="1"/>
          <p:nvPr/>
        </p:nvSpPr>
        <p:spPr>
          <a:xfrm>
            <a:off x="4579587" y="3791538"/>
            <a:ext cx="5687122" cy="494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rPr>
              <a:t>Tell us how we did</a:t>
            </a:r>
            <a:endParaRPr b="1" i="0" sz="1800" u="none" cap="none" strike="noStrike">
              <a:solidFill>
                <a:srgbClr val="007C8C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43" name="Google Shape;343;p17"/>
          <p:cNvSpPr txBox="1"/>
          <p:nvPr>
            <p:ph idx="1" type="body"/>
          </p:nvPr>
        </p:nvSpPr>
        <p:spPr>
          <a:xfrm>
            <a:off x="4579586" y="4119500"/>
            <a:ext cx="4675925" cy="1119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120"/>
              <a:buNone/>
            </a:pPr>
            <a:r>
              <a:rPr lang="en-US" sz="1600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rPr>
              <a:t>Right after this session, you will receive a survey. We appreciate your feedback so that we can improve future events.</a:t>
            </a:r>
            <a:endParaRPr/>
          </a:p>
        </p:txBody>
      </p:sp>
      <p:sp>
        <p:nvSpPr>
          <p:cNvPr id="344" name="Google Shape;344;p17"/>
          <p:cNvSpPr txBox="1"/>
          <p:nvPr/>
        </p:nvSpPr>
        <p:spPr>
          <a:xfrm>
            <a:off x="4579586" y="2160607"/>
            <a:ext cx="5166578" cy="10337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rPr>
              <a:t>Register for upcoming webinars </a:t>
            </a:r>
            <a:br>
              <a:rPr b="1" i="0" lang="en-US" sz="1800" u="none" cap="none" strike="noStrike">
                <a:solidFill>
                  <a:srgbClr val="3F3F3F"/>
                </a:solidFill>
                <a:latin typeface="Lato"/>
                <a:ea typeface="Lato"/>
                <a:cs typeface="Lato"/>
                <a:sym typeface="Lato"/>
              </a:rPr>
            </a:br>
            <a:r>
              <a:rPr b="1" i="0" lang="en-US" sz="1800" u="none" cap="none" strike="noStrike">
                <a:solidFill>
                  <a:srgbClr val="007C8C"/>
                </a:solidFill>
                <a:latin typeface="Lato"/>
                <a:ea typeface="Lato"/>
                <a:cs typeface="Lato"/>
                <a:sym typeface="Lato"/>
              </a:rPr>
              <a:t>education.ti.com/webinars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17"/>
          <p:cNvSpPr txBox="1"/>
          <p:nvPr/>
        </p:nvSpPr>
        <p:spPr>
          <a:xfrm>
            <a:off x="857955" y="146901"/>
            <a:ext cx="975594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education.ti.com/webinars   | Kickstart AP</a:t>
            </a:r>
            <a:r>
              <a:rPr b="0" baseline="3000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rgbClr val="4D4D4D"/>
                </a:solidFill>
                <a:latin typeface="Arial"/>
                <a:ea typeface="Arial"/>
                <a:cs typeface="Arial"/>
                <a:sym typeface="Arial"/>
              </a:rPr>
              <a:t> Precalculus: Fresh Strategies for Exploring Polynomials and Rates of Change</a:t>
            </a:r>
            <a:endParaRPr b="0" i="0" sz="1400" u="none" cap="none" strike="noStrike">
              <a:solidFill>
                <a:srgbClr val="4D4D4D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D4D4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8"/>
          <p:cNvSpPr/>
          <p:nvPr/>
        </p:nvSpPr>
        <p:spPr>
          <a:xfrm>
            <a:off x="3677797" y="2690608"/>
            <a:ext cx="4836405" cy="1355075"/>
          </a:xfrm>
          <a:prstGeom prst="rect">
            <a:avLst/>
          </a:prstGeom>
          <a:solidFill>
            <a:schemeClr val="lt1">
              <a:alpha val="69019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8"/>
          <p:cNvSpPr txBox="1"/>
          <p:nvPr>
            <p:ph type="title"/>
          </p:nvPr>
        </p:nvSpPr>
        <p:spPr>
          <a:xfrm>
            <a:off x="0" y="2312726"/>
            <a:ext cx="12192000" cy="20957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1C24"/>
              </a:buClr>
              <a:buSzPts val="6600"/>
              <a:buFont typeface="Arial"/>
              <a:buNone/>
            </a:pPr>
            <a:r>
              <a:rPr lang="en-US" sz="6600">
                <a:solidFill>
                  <a:srgbClr val="ED1C24"/>
                </a:solidFill>
                <a:latin typeface="Arial"/>
                <a:ea typeface="Arial"/>
                <a:cs typeface="Arial"/>
                <a:sym typeface="Arial"/>
              </a:rPr>
              <a:t>Thank you</a:t>
            </a:r>
            <a:endParaRPr/>
          </a:p>
        </p:txBody>
      </p:sp>
      <p:sp>
        <p:nvSpPr>
          <p:cNvPr id="352" name="Google Shape;352;p18"/>
          <p:cNvSpPr txBox="1"/>
          <p:nvPr/>
        </p:nvSpPr>
        <p:spPr>
          <a:xfrm>
            <a:off x="857955" y="137936"/>
            <a:ext cx="975594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education.ti.com/webinars   | Strive for the Five! Using TI Technology to Prepare for the AP</a:t>
            </a:r>
            <a:r>
              <a:rPr b="0" baseline="30000" i="0" lang="en-US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®</a:t>
            </a:r>
            <a:r>
              <a:rPr b="0" i="0" lang="en-US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Precalculus Exam</a:t>
            </a:r>
            <a:endParaRPr b="0" i="0" sz="1400" u="none" cap="none" strike="noStrike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2021-06-29T20:36:52Z</dcterms:created>
  <dc:creator>Microsoft Office User</dc:creator>
</cp:coreProperties>
</file>