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6" r:id="rId4"/>
  </p:sldMasterIdLst>
  <p:sldIdLst>
    <p:sldId id="256" r:id="rId5"/>
    <p:sldId id="257" r:id="rId6"/>
    <p:sldId id="258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60DDE-CF09-443E-A18A-8CA2BD2569FC}" type="datetimeFigureOut">
              <a:rPr lang="en-US" smtClean="0"/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8FA94ABC-B0B9-4A70-828E-6D1A9218F1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2163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60DDE-CF09-443E-A18A-8CA2BD2569FC}" type="datetimeFigureOut">
              <a:rPr lang="en-US" smtClean="0"/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4ABC-B0B9-4A70-828E-6D1A9218F1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90071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60DDE-CF09-443E-A18A-8CA2BD2569FC}" type="datetimeFigureOut">
              <a:rPr lang="en-US" smtClean="0"/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8FA94ABC-B0B9-4A70-828E-6D1A9218F1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67772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60DDE-CF09-443E-A18A-8CA2BD2569FC}" type="datetimeFigureOut">
              <a:rPr lang="en-US" smtClean="0"/>
              <a:t>1/29/2020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4ABC-B0B9-4A70-828E-6D1A9218F1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6631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60DDE-CF09-443E-A18A-8CA2BD2569FC}" type="datetimeFigureOut">
              <a:rPr lang="en-US" smtClean="0"/>
              <a:t>1/29/2020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4ABC-B0B9-4A70-828E-6D1A9218F1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40960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60DDE-CF09-443E-A18A-8CA2BD2569FC}" type="datetimeFigureOut">
              <a:rPr lang="en-US" smtClean="0"/>
              <a:t>1/29/2020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4ABC-B0B9-4A70-828E-6D1A9218F1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632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60DDE-CF09-443E-A18A-8CA2BD2569FC}" type="datetimeFigureOut">
              <a:rPr lang="en-US" smtClean="0"/>
              <a:t>1/29/2020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4ABC-B0B9-4A70-828E-6D1A9218F1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7998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60DDE-CF09-443E-A18A-8CA2BD2569FC}" type="datetimeFigureOut">
              <a:rPr lang="en-US" smtClean="0"/>
              <a:t>1/29/2020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4ABC-B0B9-4A70-828E-6D1A9218F1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9151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60DDE-CF09-443E-A18A-8CA2BD2569FC}" type="datetimeFigureOut">
              <a:rPr lang="en-US" smtClean="0"/>
              <a:t>1/29/2020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4ABC-B0B9-4A70-828E-6D1A9218F1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79381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60DDE-CF09-443E-A18A-8CA2BD2569FC}" type="datetimeFigureOut">
              <a:rPr lang="en-US" smtClean="0"/>
              <a:t>1/29/2020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8FA94ABC-B0B9-4A70-828E-6D1A9218F1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57467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60DDE-CF09-443E-A18A-8CA2BD2569FC}" type="datetimeFigureOut">
              <a:rPr lang="en-US" smtClean="0"/>
              <a:t>1/29/2020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8FA94ABC-B0B9-4A70-828E-6D1A9218F1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81344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60DDE-CF09-443E-A18A-8CA2BD2569FC}" type="datetimeFigureOut">
              <a:rPr lang="en-US" smtClean="0"/>
              <a:t>1/29/2020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8FA94ABC-B0B9-4A70-828E-6D1A9218F1E4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346996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60DDE-CF09-443E-A18A-8CA2BD2569FC}" type="datetimeFigureOut">
              <a:rPr lang="en-US" smtClean="0"/>
              <a:t>1/29/2020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8FA94ABC-B0B9-4A70-828E-6D1A9218F1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93953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60DDE-CF09-443E-A18A-8CA2BD2569FC}" type="datetimeFigureOut">
              <a:rPr lang="en-US" smtClean="0"/>
              <a:t>1/29/2020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4ABC-B0B9-4A70-828E-6D1A9218F1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61760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60DDE-CF09-443E-A18A-8CA2BD2569FC}" type="datetimeFigureOut">
              <a:rPr lang="en-US" smtClean="0"/>
              <a:t>1/29/2020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4ABC-B0B9-4A70-828E-6D1A9218F1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94699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60DDE-CF09-443E-A18A-8CA2BD2569FC}" type="datetimeFigureOut">
              <a:rPr lang="en-US" smtClean="0"/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4ABC-B0B9-4A70-828E-6D1A9218F1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36553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E9D60DDE-CF09-443E-A18A-8CA2BD2569FC}" type="datetimeFigureOut">
              <a:rPr lang="en-US" smtClean="0"/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8FA94ABC-B0B9-4A70-828E-6D1A9218F1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6137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D60DDE-CF09-443E-A18A-8CA2BD2569FC}" type="datetimeFigureOut">
              <a:rPr lang="en-US" smtClean="0"/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A94ABC-B0B9-4A70-828E-6D1A9218F1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3890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27" r:id="rId1"/>
    <p:sldLayoutId id="2147483928" r:id="rId2"/>
    <p:sldLayoutId id="2147483929" r:id="rId3"/>
    <p:sldLayoutId id="2147483930" r:id="rId4"/>
    <p:sldLayoutId id="2147483931" r:id="rId5"/>
    <p:sldLayoutId id="2147483932" r:id="rId6"/>
    <p:sldLayoutId id="2147483933" r:id="rId7"/>
    <p:sldLayoutId id="2147483934" r:id="rId8"/>
    <p:sldLayoutId id="2147483935" r:id="rId9"/>
    <p:sldLayoutId id="2147483936" r:id="rId10"/>
    <p:sldLayoutId id="2147483937" r:id="rId11"/>
    <p:sldLayoutId id="2147483938" r:id="rId12"/>
    <p:sldLayoutId id="2147483939" r:id="rId13"/>
    <p:sldLayoutId id="2147483940" r:id="rId14"/>
    <p:sldLayoutId id="2147483941" r:id="rId15"/>
    <p:sldLayoutId id="2147483942" r:id="rId16"/>
    <p:sldLayoutId id="2147483943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Partial Products to </a:t>
            </a:r>
            <a:br>
              <a:rPr lang="en-US" dirty="0" smtClean="0"/>
            </a:br>
            <a:r>
              <a:rPr lang="en-US" dirty="0" smtClean="0"/>
              <a:t>Binomial multiplication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10041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82000" y="152400"/>
            <a:ext cx="2209800" cy="800100"/>
          </a:xfrm>
        </p:spPr>
        <p:txBody>
          <a:bodyPr/>
          <a:lstStyle/>
          <a:p>
            <a:pPr>
              <a:defRPr/>
            </a:pPr>
            <a:r>
              <a:rPr lang="en-US" sz="3200" dirty="0"/>
              <a:t>13 x 12 =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8763000" y="1676400"/>
            <a:ext cx="1752600" cy="46482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3600" dirty="0"/>
              <a:t>   13</a:t>
            </a:r>
          </a:p>
          <a:p>
            <a:pPr>
              <a:defRPr/>
            </a:pPr>
            <a:r>
              <a:rPr lang="en-US" sz="3600" u="sng" dirty="0"/>
              <a:t>X 12</a:t>
            </a:r>
          </a:p>
          <a:p>
            <a:pPr>
              <a:defRPr/>
            </a:pPr>
            <a:r>
              <a:rPr lang="en-US" sz="3600" dirty="0">
                <a:solidFill>
                  <a:srgbClr val="00B0F0"/>
                </a:solidFill>
              </a:rPr>
              <a:t>100</a:t>
            </a:r>
          </a:p>
          <a:p>
            <a:pPr>
              <a:defRPr/>
            </a:pPr>
            <a:r>
              <a:rPr lang="en-US" sz="3600" dirty="0">
                <a:solidFill>
                  <a:srgbClr val="FFFF00"/>
                </a:solidFill>
              </a:rPr>
              <a:t>  30</a:t>
            </a:r>
          </a:p>
          <a:p>
            <a:pPr>
              <a:defRPr/>
            </a:pPr>
            <a:r>
              <a:rPr lang="en-US" sz="3600" dirty="0">
                <a:solidFill>
                  <a:srgbClr val="FFC000"/>
                </a:solidFill>
              </a:rPr>
              <a:t>  20</a:t>
            </a:r>
          </a:p>
          <a:p>
            <a:pPr>
              <a:defRPr/>
            </a:pPr>
            <a:r>
              <a:rPr lang="en-US" sz="3600" dirty="0">
                <a:solidFill>
                  <a:srgbClr val="92D050"/>
                </a:solidFill>
              </a:rPr>
              <a:t>    6</a:t>
            </a:r>
          </a:p>
          <a:p>
            <a:pPr>
              <a:defRPr/>
            </a:pPr>
            <a:r>
              <a:rPr lang="en-US" sz="3600" dirty="0">
                <a:solidFill>
                  <a:schemeClr val="bg1"/>
                </a:solidFill>
              </a:rPr>
              <a:t>156</a:t>
            </a:r>
          </a:p>
          <a:p>
            <a:pPr>
              <a:defRPr/>
            </a:pPr>
            <a:endParaRPr lang="en-US" sz="3600" dirty="0"/>
          </a:p>
          <a:p>
            <a:pPr>
              <a:defRPr/>
            </a:pP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2743200" y="838200"/>
          <a:ext cx="3657600" cy="3652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365125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2743200" y="5105400"/>
          <a:ext cx="3657600" cy="3652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365125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2286001" y="1371600"/>
          <a:ext cx="365125" cy="3657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5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1281" marR="91281"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1281" marR="91281"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1281" marR="91281"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1281" marR="91281"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1281" marR="91281"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91281" marR="91281"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91281" marR="91281"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1281" marR="91281"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91281" marR="91281"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1281" marR="91281"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6553201" y="838200"/>
          <a:ext cx="365125" cy="3652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5125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91281" marR="91281"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7086601" y="838200"/>
          <a:ext cx="365125" cy="3652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5125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91281" marR="91281"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7620001" y="838200"/>
          <a:ext cx="365125" cy="3652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5125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91281" marR="91281"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/>
        </p:nvGraphicFramePr>
        <p:xfrm>
          <a:off x="2286001" y="5105400"/>
          <a:ext cx="365125" cy="3652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5125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91281" marR="91281"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/>
        </p:nvGraphicFramePr>
        <p:xfrm>
          <a:off x="2286001" y="5638800"/>
          <a:ext cx="365125" cy="3652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5125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91281" marR="91281"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/>
        </p:nvGraphicFramePr>
        <p:xfrm>
          <a:off x="6553201" y="1295400"/>
          <a:ext cx="365125" cy="3657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5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1281" marR="91281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1281" marR="91281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1281" marR="91281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1281" marR="91281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91281" marR="91281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91281" marR="91281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91281" marR="91281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1281" marR="91281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91281" marR="91281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1281" marR="91281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/>
        </p:nvGraphicFramePr>
        <p:xfrm>
          <a:off x="6553201" y="5105400"/>
          <a:ext cx="365125" cy="3652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5125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91281" marR="91281"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/>
        </p:nvGraphicFramePr>
        <p:xfrm>
          <a:off x="7086601" y="5105400"/>
          <a:ext cx="365125" cy="3652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5125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91281" marR="91281"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7" name="Table 16"/>
          <p:cNvGraphicFramePr>
            <a:graphicFrameLocks noGrp="1"/>
          </p:cNvGraphicFramePr>
          <p:nvPr/>
        </p:nvGraphicFramePr>
        <p:xfrm>
          <a:off x="7620001" y="5105400"/>
          <a:ext cx="365125" cy="3652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5125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91281" marR="91281"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8" name="Table 17"/>
          <p:cNvGraphicFramePr>
            <a:graphicFrameLocks noGrp="1"/>
          </p:cNvGraphicFramePr>
          <p:nvPr/>
        </p:nvGraphicFramePr>
        <p:xfrm>
          <a:off x="7086601" y="1295400"/>
          <a:ext cx="365125" cy="3657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5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1281" marR="91281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1281" marR="91281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1281" marR="91281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1281" marR="91281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91281" marR="91281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91281" marR="91281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91281" marR="91281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1281" marR="91281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91281" marR="91281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1281" marR="91281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graphicFrame>
        <p:nvGraphicFramePr>
          <p:cNvPr id="19" name="Table 18"/>
          <p:cNvGraphicFramePr>
            <a:graphicFrameLocks noGrp="1"/>
          </p:cNvGraphicFramePr>
          <p:nvPr/>
        </p:nvGraphicFramePr>
        <p:xfrm>
          <a:off x="7620001" y="1295400"/>
          <a:ext cx="365125" cy="3657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5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1281" marR="91281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1281" marR="91281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1281" marR="91281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1281" marR="91281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91281" marR="91281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91281" marR="91281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91281" marR="91281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1281" marR="91281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91281" marR="91281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91281" marR="91281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graphicFrame>
        <p:nvGraphicFramePr>
          <p:cNvPr id="20" name="Table 19"/>
          <p:cNvGraphicFramePr>
            <a:graphicFrameLocks noGrp="1"/>
          </p:cNvGraphicFramePr>
          <p:nvPr/>
        </p:nvGraphicFramePr>
        <p:xfrm>
          <a:off x="6553201" y="5638800"/>
          <a:ext cx="365125" cy="3652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5125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91281" marR="91281"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1" name="Table 20"/>
          <p:cNvGraphicFramePr>
            <a:graphicFrameLocks noGrp="1"/>
          </p:cNvGraphicFramePr>
          <p:nvPr/>
        </p:nvGraphicFramePr>
        <p:xfrm>
          <a:off x="7086601" y="5638800"/>
          <a:ext cx="365125" cy="3652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5125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91281" marR="91281"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2" name="Table 21"/>
          <p:cNvGraphicFramePr>
            <a:graphicFrameLocks noGrp="1"/>
          </p:cNvGraphicFramePr>
          <p:nvPr/>
        </p:nvGraphicFramePr>
        <p:xfrm>
          <a:off x="7620001" y="5638800"/>
          <a:ext cx="365125" cy="3652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5125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91281" marR="91281"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3" name="Table 22"/>
          <p:cNvGraphicFramePr>
            <a:graphicFrameLocks noGrp="1"/>
          </p:cNvGraphicFramePr>
          <p:nvPr/>
        </p:nvGraphicFramePr>
        <p:xfrm>
          <a:off x="2743200" y="5638800"/>
          <a:ext cx="3657600" cy="3652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365125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4" name="Table 23"/>
          <p:cNvGraphicFramePr>
            <a:graphicFrameLocks noGrp="1"/>
          </p:cNvGraphicFramePr>
          <p:nvPr/>
        </p:nvGraphicFramePr>
        <p:xfrm>
          <a:off x="2819400" y="1371600"/>
          <a:ext cx="3657600" cy="365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7432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25" name="Title 3"/>
          <p:cNvSpPr txBox="1">
            <a:spLocks/>
          </p:cNvSpPr>
          <p:nvPr/>
        </p:nvSpPr>
        <p:spPr>
          <a:xfrm>
            <a:off x="4953000" y="76200"/>
            <a:ext cx="762000" cy="800100"/>
          </a:xfrm>
          <a:prstGeom prst="rect">
            <a:avLst/>
          </a:prstGeom>
        </p:spPr>
        <p:txBody>
          <a:bodyPr anchor="ctr"/>
          <a:lstStyle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4200" kern="1200" cap="all" spc="150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Franklin Gothic Medium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Franklin Gothic Medium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Franklin Gothic Medium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Franklin Gothic Medium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Franklin Gothic Medium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Franklin Gothic Medium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Franklin Gothic Medium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Franklin Gothic Medium" pitchFamily="34" charset="0"/>
              </a:defRPr>
            </a:lvl9pPr>
          </a:lstStyle>
          <a:p>
            <a:pPr>
              <a:defRPr/>
            </a:pPr>
            <a:r>
              <a:rPr lang="en-US" sz="3200" b="1" dirty="0"/>
              <a:t>13</a:t>
            </a:r>
          </a:p>
        </p:txBody>
      </p:sp>
      <p:sp>
        <p:nvSpPr>
          <p:cNvPr id="26" name="Title 3"/>
          <p:cNvSpPr txBox="1">
            <a:spLocks/>
          </p:cNvSpPr>
          <p:nvPr/>
        </p:nvSpPr>
        <p:spPr>
          <a:xfrm>
            <a:off x="1524001" y="1949823"/>
            <a:ext cx="762000" cy="800100"/>
          </a:xfrm>
          <a:prstGeom prst="rect">
            <a:avLst/>
          </a:prstGeom>
        </p:spPr>
        <p:txBody>
          <a:bodyPr anchor="ctr"/>
          <a:lstStyle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4200" kern="1200" cap="all" spc="150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Franklin Gothic Medium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Franklin Gothic Medium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Franklin Gothic Medium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Franklin Gothic Medium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Franklin Gothic Medium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Franklin Gothic Medium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Franklin Gothic Medium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Franklin Gothic Medium" pitchFamily="34" charset="0"/>
              </a:defRPr>
            </a:lvl9pPr>
          </a:lstStyle>
          <a:p>
            <a:pPr>
              <a:defRPr/>
            </a:pPr>
            <a:r>
              <a:rPr lang="en-US" sz="3200" b="1" dirty="0"/>
              <a:t>12</a:t>
            </a:r>
          </a:p>
        </p:txBody>
      </p:sp>
      <p:cxnSp>
        <p:nvCxnSpPr>
          <p:cNvPr id="28" name="Straight Connector 27"/>
          <p:cNvCxnSpPr/>
          <p:nvPr/>
        </p:nvCxnSpPr>
        <p:spPr>
          <a:xfrm>
            <a:off x="9525000" y="5369858"/>
            <a:ext cx="9906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739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 nodeType="clickPar">
                      <p:stCondLst>
                        <p:cond delay="indefinite"/>
                      </p:stCondLst>
                      <p:childTnLst>
                        <p:par>
                          <p:cTn id="10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82000" y="152400"/>
            <a:ext cx="2209800" cy="800100"/>
          </a:xfrm>
        </p:spPr>
        <p:txBody>
          <a:bodyPr/>
          <a:lstStyle/>
          <a:p>
            <a:pPr>
              <a:defRPr/>
            </a:pPr>
            <a:r>
              <a:rPr lang="en-US" sz="2800" dirty="0"/>
              <a:t>(X+3)(x+2)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8534400" y="990600"/>
            <a:ext cx="1981200" cy="3276600"/>
          </a:xfrm>
        </p:spPr>
        <p:txBody>
          <a:bodyPr/>
          <a:lstStyle/>
          <a:p>
            <a:pPr>
              <a:defRPr/>
            </a:pPr>
            <a:r>
              <a:rPr lang="en-US" sz="3600" dirty="0">
                <a:solidFill>
                  <a:srgbClr val="00B0F0"/>
                </a:solidFill>
              </a:rPr>
              <a:t>X</a:t>
            </a:r>
            <a:r>
              <a:rPr lang="en-US" sz="3600" baseline="30000" dirty="0">
                <a:solidFill>
                  <a:srgbClr val="00B0F0"/>
                </a:solidFill>
              </a:rPr>
              <a:t>2 </a:t>
            </a:r>
            <a:r>
              <a:rPr lang="en-US" sz="3600" dirty="0">
                <a:solidFill>
                  <a:schemeClr val="bg1"/>
                </a:solidFill>
              </a:rPr>
              <a:t>+</a:t>
            </a:r>
            <a:endParaRPr lang="en-US" sz="3600" baseline="30000" dirty="0">
              <a:solidFill>
                <a:schemeClr val="bg1"/>
              </a:solidFill>
            </a:endParaRPr>
          </a:p>
          <a:p>
            <a:pPr>
              <a:defRPr/>
            </a:pPr>
            <a:r>
              <a:rPr lang="en-US" sz="3600" dirty="0">
                <a:solidFill>
                  <a:srgbClr val="FFFF00"/>
                </a:solidFill>
              </a:rPr>
              <a:t>  3x </a:t>
            </a:r>
            <a:r>
              <a:rPr lang="en-US" sz="3600" dirty="0">
                <a:solidFill>
                  <a:schemeClr val="bg1"/>
                </a:solidFill>
              </a:rPr>
              <a:t>+</a:t>
            </a:r>
          </a:p>
          <a:p>
            <a:pPr>
              <a:defRPr/>
            </a:pPr>
            <a:r>
              <a:rPr lang="en-US" sz="3600" dirty="0">
                <a:solidFill>
                  <a:srgbClr val="FFC000"/>
                </a:solidFill>
              </a:rPr>
              <a:t>      2x </a:t>
            </a:r>
            <a:r>
              <a:rPr lang="en-US" sz="3600" dirty="0">
                <a:solidFill>
                  <a:schemeClr val="bg1"/>
                </a:solidFill>
              </a:rPr>
              <a:t>+</a:t>
            </a:r>
          </a:p>
          <a:p>
            <a:pPr>
              <a:defRPr/>
            </a:pPr>
            <a:r>
              <a:rPr lang="en-US" sz="3600" dirty="0">
                <a:solidFill>
                  <a:srgbClr val="92D050"/>
                </a:solidFill>
              </a:rPr>
              <a:t>           6</a:t>
            </a:r>
            <a:endParaRPr lang="en-US" sz="3600" dirty="0">
              <a:solidFill>
                <a:schemeClr val="bg1"/>
              </a:solidFill>
            </a:endParaRPr>
          </a:p>
          <a:p>
            <a:pPr>
              <a:defRPr/>
            </a:pPr>
            <a:endParaRPr lang="en-US" sz="3600" dirty="0"/>
          </a:p>
          <a:p>
            <a:pPr>
              <a:defRPr/>
            </a:pP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2743200" y="838200"/>
          <a:ext cx="3657600" cy="3652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5125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X</a:t>
                      </a:r>
                      <a:endParaRPr lang="en-US" sz="1800" dirty="0"/>
                    </a:p>
                  </a:txBody>
                  <a:tcPr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2743200" y="5105400"/>
          <a:ext cx="3657600" cy="3652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512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en-US" sz="1800" dirty="0" smtClean="0">
                        <a:solidFill>
                          <a:schemeClr val="tx1"/>
                        </a:solidFill>
                      </a:endParaRPr>
                    </a:p>
                  </a:txBody>
                  <a:tcPr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2286001" y="1371600"/>
          <a:ext cx="365125" cy="3657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5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57600">
                <a:tc>
                  <a:txBody>
                    <a:bodyPr/>
                    <a:lstStyle/>
                    <a:p>
                      <a:pPr algn="ctr"/>
                      <a:endParaRPr lang="en-US" sz="1800" b="1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endParaRPr lang="en-US" sz="1800" b="1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endParaRPr lang="en-US" sz="1800" b="1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endParaRPr lang="en-US" sz="1800" b="1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endParaRPr lang="en-US" sz="1800" b="1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endParaRPr lang="en-US" sz="1800" b="1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800" b="1" dirty="0" smtClean="0">
                          <a:solidFill>
                            <a:schemeClr val="bg1"/>
                          </a:solidFill>
                        </a:rPr>
                        <a:t>X</a:t>
                      </a:r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 marL="91281" marR="91281"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6553201" y="838200"/>
          <a:ext cx="365125" cy="3652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5125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91281" marR="91281"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7086601" y="838200"/>
          <a:ext cx="365125" cy="3652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5125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91281" marR="91281"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7620001" y="838200"/>
          <a:ext cx="365125" cy="3652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5125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91281" marR="91281"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/>
        </p:nvGraphicFramePr>
        <p:xfrm>
          <a:off x="2286001" y="5105400"/>
          <a:ext cx="365125" cy="3652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5125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91281" marR="91281"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/>
        </p:nvGraphicFramePr>
        <p:xfrm>
          <a:off x="2286001" y="5638800"/>
          <a:ext cx="365125" cy="3652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5125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91281" marR="91281"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/>
        </p:nvGraphicFramePr>
        <p:xfrm>
          <a:off x="6553201" y="1295400"/>
          <a:ext cx="365125" cy="3657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5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576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en-US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US" dirty="0"/>
                    </a:p>
                  </a:txBody>
                  <a:tcPr marL="91281" marR="91281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/>
        </p:nvGraphicFramePr>
        <p:xfrm>
          <a:off x="6553201" y="5105400"/>
          <a:ext cx="365125" cy="3652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5125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91281" marR="91281"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/>
        </p:nvGraphicFramePr>
        <p:xfrm>
          <a:off x="7086601" y="5105400"/>
          <a:ext cx="365125" cy="3652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5125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91281" marR="91281"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7" name="Table 16"/>
          <p:cNvGraphicFramePr>
            <a:graphicFrameLocks noGrp="1"/>
          </p:cNvGraphicFramePr>
          <p:nvPr/>
        </p:nvGraphicFramePr>
        <p:xfrm>
          <a:off x="7620001" y="5105400"/>
          <a:ext cx="365125" cy="3652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5125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91281" marR="91281"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8" name="Table 17"/>
          <p:cNvGraphicFramePr>
            <a:graphicFrameLocks noGrp="1"/>
          </p:cNvGraphicFramePr>
          <p:nvPr/>
        </p:nvGraphicFramePr>
        <p:xfrm>
          <a:off x="7086601" y="1295400"/>
          <a:ext cx="365125" cy="3657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5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576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en-US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US" dirty="0"/>
                    </a:p>
                  </a:txBody>
                  <a:tcPr marL="91281" marR="91281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9" name="Table 18"/>
          <p:cNvGraphicFramePr>
            <a:graphicFrameLocks noGrp="1"/>
          </p:cNvGraphicFramePr>
          <p:nvPr/>
        </p:nvGraphicFramePr>
        <p:xfrm>
          <a:off x="7620001" y="1295400"/>
          <a:ext cx="365125" cy="3657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5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576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en-US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US" dirty="0"/>
                    </a:p>
                  </a:txBody>
                  <a:tcPr marL="91281" marR="91281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0" name="Table 19"/>
          <p:cNvGraphicFramePr>
            <a:graphicFrameLocks noGrp="1"/>
          </p:cNvGraphicFramePr>
          <p:nvPr/>
        </p:nvGraphicFramePr>
        <p:xfrm>
          <a:off x="6553201" y="5638800"/>
          <a:ext cx="365125" cy="3652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5125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91281" marR="91281"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1" name="Table 20"/>
          <p:cNvGraphicFramePr>
            <a:graphicFrameLocks noGrp="1"/>
          </p:cNvGraphicFramePr>
          <p:nvPr/>
        </p:nvGraphicFramePr>
        <p:xfrm>
          <a:off x="7086601" y="5638800"/>
          <a:ext cx="365125" cy="3652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5125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91281" marR="91281"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2" name="Table 21"/>
          <p:cNvGraphicFramePr>
            <a:graphicFrameLocks noGrp="1"/>
          </p:cNvGraphicFramePr>
          <p:nvPr/>
        </p:nvGraphicFramePr>
        <p:xfrm>
          <a:off x="7620001" y="5638800"/>
          <a:ext cx="365125" cy="3652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5125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91281" marR="91281"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3" name="Table 22"/>
          <p:cNvGraphicFramePr>
            <a:graphicFrameLocks noGrp="1"/>
          </p:cNvGraphicFramePr>
          <p:nvPr/>
        </p:nvGraphicFramePr>
        <p:xfrm>
          <a:off x="2743200" y="5638800"/>
          <a:ext cx="3657600" cy="3652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512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en-US" sz="1800" dirty="0"/>
                    </a:p>
                  </a:txBody>
                  <a:tcPr marT="45478" marB="4547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4" name="Table 23"/>
          <p:cNvGraphicFramePr>
            <a:graphicFrameLocks noGrp="1"/>
          </p:cNvGraphicFramePr>
          <p:nvPr/>
        </p:nvGraphicFramePr>
        <p:xfrm>
          <a:off x="2743200" y="1295400"/>
          <a:ext cx="3657600" cy="3687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365728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08" marB="4570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728"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28"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5728"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6208"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X</a:t>
                      </a:r>
                      <a:endParaRPr lang="en-US" sz="2000" dirty="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baseline="30000" dirty="0" smtClean="0"/>
                        <a:t>2</a:t>
                      </a:r>
                      <a:endParaRPr lang="en-US" sz="1800" baseline="30000" dirty="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5728"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728"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5728"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5728"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5728"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08" marB="4570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25" name="Title 3"/>
          <p:cNvSpPr txBox="1">
            <a:spLocks/>
          </p:cNvSpPr>
          <p:nvPr/>
        </p:nvSpPr>
        <p:spPr>
          <a:xfrm>
            <a:off x="4724400" y="76200"/>
            <a:ext cx="1295400" cy="800100"/>
          </a:xfrm>
          <a:prstGeom prst="rect">
            <a:avLst/>
          </a:prstGeom>
        </p:spPr>
        <p:txBody>
          <a:bodyPr anchor="ctr"/>
          <a:lstStyle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4200" kern="1200" cap="all" spc="150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Franklin Gothic Medium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Franklin Gothic Medium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Franklin Gothic Medium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Franklin Gothic Medium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Franklin Gothic Medium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Franklin Gothic Medium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Franklin Gothic Medium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Franklin Gothic Medium" pitchFamily="34" charset="0"/>
              </a:defRPr>
            </a:lvl9pPr>
          </a:lstStyle>
          <a:p>
            <a:pPr>
              <a:defRPr/>
            </a:pPr>
            <a:r>
              <a:rPr lang="en-US" sz="3200" b="1" dirty="0"/>
              <a:t>X + 3</a:t>
            </a:r>
          </a:p>
        </p:txBody>
      </p:sp>
      <p:sp>
        <p:nvSpPr>
          <p:cNvPr id="26" name="Title 3"/>
          <p:cNvSpPr txBox="1">
            <a:spLocks/>
          </p:cNvSpPr>
          <p:nvPr/>
        </p:nvSpPr>
        <p:spPr>
          <a:xfrm>
            <a:off x="1322293" y="1589368"/>
            <a:ext cx="762000" cy="800100"/>
          </a:xfrm>
          <a:prstGeom prst="rect">
            <a:avLst/>
          </a:prstGeom>
        </p:spPr>
        <p:txBody>
          <a:bodyPr anchor="ctr"/>
          <a:lstStyle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4200" kern="1200" cap="all" spc="150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Franklin Gothic Medium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Franklin Gothic Medium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Franklin Gothic Medium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Franklin Gothic Medium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Franklin Gothic Medium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Franklin Gothic Medium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Franklin Gothic Medium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Franklin Gothic Medium" pitchFamily="34" charset="0"/>
              </a:defRPr>
            </a:lvl9pPr>
          </a:lstStyle>
          <a:p>
            <a:pPr>
              <a:defRPr/>
            </a:pPr>
            <a:r>
              <a:rPr lang="en-US" sz="3200" b="1" dirty="0"/>
              <a:t>X + 2</a:t>
            </a: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8534400" y="4121150"/>
            <a:ext cx="1981200" cy="5842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Font typeface="Wingdings 2" panose="05020102010507070707" pitchFamily="18" charset="2"/>
              <a:buChar char=""/>
              <a:defRPr sz="2000">
                <a:solidFill>
                  <a:schemeClr val="tx2"/>
                </a:solidFill>
                <a:latin typeface="Franklin Gothic Medium" panose="020B06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>
                <a:solidFill>
                  <a:schemeClr val="tx2"/>
                </a:solidFill>
                <a:latin typeface="Franklin Gothic Medium" panose="020B06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AC956E"/>
              </a:buClr>
              <a:buFont typeface="Wingdings" panose="05000000000000000000" pitchFamily="2" charset="2"/>
              <a:buChar char="§"/>
              <a:defRPr sz="1600">
                <a:solidFill>
                  <a:schemeClr val="tx2"/>
                </a:solidFill>
                <a:latin typeface="Franklin Gothic Medium" panose="020B06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808DA9"/>
              </a:buClr>
              <a:buFont typeface="Wingdings" panose="05000000000000000000" pitchFamily="2" charset="2"/>
              <a:buChar char="§"/>
              <a:defRPr sz="1400">
                <a:solidFill>
                  <a:schemeClr val="tx2"/>
                </a:solidFill>
                <a:latin typeface="Franklin Gothic Medium" panose="020B06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730E00"/>
              </a:buClr>
              <a:buFont typeface="Wingdings" panose="05000000000000000000" pitchFamily="2" charset="2"/>
              <a:buChar char="§"/>
              <a:defRPr sz="1300">
                <a:solidFill>
                  <a:schemeClr val="tx2"/>
                </a:solidFill>
                <a:latin typeface="Franklin Gothic Medium" panose="020B06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30E00"/>
              </a:buClr>
              <a:buFont typeface="Wingdings" panose="05000000000000000000" pitchFamily="2" charset="2"/>
              <a:buChar char="§"/>
              <a:defRPr sz="1300">
                <a:solidFill>
                  <a:schemeClr val="tx2"/>
                </a:solidFill>
                <a:latin typeface="Franklin Gothic Medium" panose="020B06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30E00"/>
              </a:buClr>
              <a:buFont typeface="Wingdings" panose="05000000000000000000" pitchFamily="2" charset="2"/>
              <a:buChar char="§"/>
              <a:defRPr sz="1300">
                <a:solidFill>
                  <a:schemeClr val="tx2"/>
                </a:solidFill>
                <a:latin typeface="Franklin Gothic Medium" panose="020B06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30E00"/>
              </a:buClr>
              <a:buFont typeface="Wingdings" panose="05000000000000000000" pitchFamily="2" charset="2"/>
              <a:buChar char="§"/>
              <a:defRPr sz="1300">
                <a:solidFill>
                  <a:schemeClr val="tx2"/>
                </a:solidFill>
                <a:latin typeface="Franklin Gothic Medium" panose="020B06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30E00"/>
              </a:buClr>
              <a:buFont typeface="Wingdings" panose="05000000000000000000" pitchFamily="2" charset="2"/>
              <a:buChar char="§"/>
              <a:defRPr sz="1300">
                <a:solidFill>
                  <a:schemeClr val="tx2"/>
                </a:solidFill>
                <a:latin typeface="Franklin Gothic Medium" panose="020B06030201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3200">
                <a:solidFill>
                  <a:srgbClr val="00B0F0"/>
                </a:solidFill>
                <a:latin typeface="Calibri" panose="020F0502020204030204" pitchFamily="34" charset="0"/>
              </a:rPr>
              <a:t>X</a:t>
            </a:r>
            <a:r>
              <a:rPr lang="en-US" altLang="en-US" sz="3200" baseline="30000">
                <a:solidFill>
                  <a:srgbClr val="00B0F0"/>
                </a:solidFill>
                <a:latin typeface="Calibri" panose="020F0502020204030204" pitchFamily="34" charset="0"/>
              </a:rPr>
              <a:t>2 </a:t>
            </a:r>
            <a:r>
              <a:rPr lang="en-US" altLang="en-US" sz="3200">
                <a:solidFill>
                  <a:schemeClr val="bg1"/>
                </a:solidFill>
                <a:latin typeface="Calibri" panose="020F0502020204030204" pitchFamily="34" charset="0"/>
              </a:rPr>
              <a:t>+ </a:t>
            </a:r>
            <a:r>
              <a:rPr lang="en-US" altLang="en-US" sz="3200">
                <a:solidFill>
                  <a:srgbClr val="FFFF00"/>
                </a:solidFill>
                <a:latin typeface="Calibri" panose="020F0502020204030204" pitchFamily="34" charset="0"/>
              </a:rPr>
              <a:t>5</a:t>
            </a:r>
            <a:r>
              <a:rPr lang="en-US" altLang="en-US" sz="3200">
                <a:solidFill>
                  <a:srgbClr val="FFC000"/>
                </a:solidFill>
                <a:latin typeface="Calibri" panose="020F0502020204030204" pitchFamily="34" charset="0"/>
              </a:rPr>
              <a:t>x</a:t>
            </a:r>
            <a:r>
              <a:rPr lang="en-US" altLang="en-US" sz="3200">
                <a:solidFill>
                  <a:srgbClr val="FFFF00"/>
                </a:solidFill>
                <a:latin typeface="Calibri" panose="020F0502020204030204" pitchFamily="34" charset="0"/>
              </a:rPr>
              <a:t> </a:t>
            </a:r>
            <a:r>
              <a:rPr lang="en-US" altLang="en-US" sz="3200">
                <a:solidFill>
                  <a:schemeClr val="bg1"/>
                </a:solidFill>
                <a:latin typeface="Calibri" panose="020F0502020204030204" pitchFamily="34" charset="0"/>
              </a:rPr>
              <a:t>+ </a:t>
            </a:r>
            <a:r>
              <a:rPr lang="en-US" altLang="en-US" sz="3200">
                <a:solidFill>
                  <a:srgbClr val="92D050"/>
                </a:solidFill>
                <a:latin typeface="Calibri" panose="020F0502020204030204" pitchFamily="34" charset="0"/>
              </a:rPr>
              <a:t>6</a:t>
            </a:r>
            <a:endParaRPr lang="en-US" altLang="en-US" sz="320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93404" name="TextBox 2"/>
          <p:cNvSpPr txBox="1">
            <a:spLocks noChangeArrowheads="1"/>
          </p:cNvSpPr>
          <p:nvPr/>
        </p:nvSpPr>
        <p:spPr bwMode="auto">
          <a:xfrm>
            <a:off x="1752600" y="246064"/>
            <a:ext cx="24384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Font typeface="Wingdings 2" panose="05020102010507070707" pitchFamily="18" charset="2"/>
              <a:buChar char=""/>
              <a:defRPr sz="2000">
                <a:solidFill>
                  <a:schemeClr val="tx2"/>
                </a:solidFill>
                <a:latin typeface="Franklin Gothic Medium" panose="020B06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>
                <a:solidFill>
                  <a:schemeClr val="tx2"/>
                </a:solidFill>
                <a:latin typeface="Franklin Gothic Medium" panose="020B06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AC956E"/>
              </a:buClr>
              <a:buFont typeface="Wingdings" panose="05000000000000000000" pitchFamily="2" charset="2"/>
              <a:buChar char="§"/>
              <a:defRPr sz="1600">
                <a:solidFill>
                  <a:schemeClr val="tx2"/>
                </a:solidFill>
                <a:latin typeface="Franklin Gothic Medium" panose="020B06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808DA9"/>
              </a:buClr>
              <a:buFont typeface="Wingdings" panose="05000000000000000000" pitchFamily="2" charset="2"/>
              <a:buChar char="§"/>
              <a:defRPr sz="1400">
                <a:solidFill>
                  <a:schemeClr val="tx2"/>
                </a:solidFill>
                <a:latin typeface="Franklin Gothic Medium" panose="020B06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730E00"/>
              </a:buClr>
              <a:buFont typeface="Wingdings" panose="05000000000000000000" pitchFamily="2" charset="2"/>
              <a:buChar char="§"/>
              <a:defRPr sz="1300">
                <a:solidFill>
                  <a:schemeClr val="tx2"/>
                </a:solidFill>
                <a:latin typeface="Franklin Gothic Medium" panose="020B06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30E00"/>
              </a:buClr>
              <a:buFont typeface="Wingdings" panose="05000000000000000000" pitchFamily="2" charset="2"/>
              <a:buChar char="§"/>
              <a:defRPr sz="1300">
                <a:solidFill>
                  <a:schemeClr val="tx2"/>
                </a:solidFill>
                <a:latin typeface="Franklin Gothic Medium" panose="020B06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30E00"/>
              </a:buClr>
              <a:buFont typeface="Wingdings" panose="05000000000000000000" pitchFamily="2" charset="2"/>
              <a:buChar char="§"/>
              <a:defRPr sz="1300">
                <a:solidFill>
                  <a:schemeClr val="tx2"/>
                </a:solidFill>
                <a:latin typeface="Franklin Gothic Medium" panose="020B06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30E00"/>
              </a:buClr>
              <a:buFont typeface="Wingdings" panose="05000000000000000000" pitchFamily="2" charset="2"/>
              <a:buChar char="§"/>
              <a:defRPr sz="1300">
                <a:solidFill>
                  <a:schemeClr val="tx2"/>
                </a:solidFill>
                <a:latin typeface="Franklin Gothic Medium" panose="020B06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30E00"/>
              </a:buClr>
              <a:buFont typeface="Wingdings" panose="05000000000000000000" pitchFamily="2" charset="2"/>
              <a:buChar char="§"/>
              <a:defRPr sz="1300">
                <a:solidFill>
                  <a:schemeClr val="tx2"/>
                </a:solidFill>
                <a:latin typeface="Franklin Gothic Medium" panose="020B06030201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2400" b="1">
                <a:solidFill>
                  <a:schemeClr val="bg1"/>
                </a:solidFill>
                <a:latin typeface="Calibri" panose="020F0502020204030204" pitchFamily="34" charset="0"/>
              </a:rPr>
              <a:t>What’s Next???</a:t>
            </a:r>
          </a:p>
        </p:txBody>
      </p:sp>
      <p:sp>
        <p:nvSpPr>
          <p:cNvPr id="93405" name="TextBox 2"/>
          <p:cNvSpPr txBox="1">
            <a:spLocks noChangeArrowheads="1"/>
          </p:cNvSpPr>
          <p:nvPr/>
        </p:nvSpPr>
        <p:spPr bwMode="auto">
          <a:xfrm>
            <a:off x="1752600" y="6108700"/>
            <a:ext cx="67960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Font typeface="Wingdings 2" panose="05020102010507070707" pitchFamily="18" charset="2"/>
              <a:buChar char=""/>
              <a:defRPr sz="2000">
                <a:solidFill>
                  <a:schemeClr val="tx2"/>
                </a:solidFill>
                <a:latin typeface="Franklin Gothic Medium" panose="020B06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>
                <a:solidFill>
                  <a:schemeClr val="tx2"/>
                </a:solidFill>
                <a:latin typeface="Franklin Gothic Medium" panose="020B06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AC956E"/>
              </a:buClr>
              <a:buFont typeface="Wingdings" panose="05000000000000000000" pitchFamily="2" charset="2"/>
              <a:buChar char="§"/>
              <a:defRPr sz="1600">
                <a:solidFill>
                  <a:schemeClr val="tx2"/>
                </a:solidFill>
                <a:latin typeface="Franklin Gothic Medium" panose="020B06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808DA9"/>
              </a:buClr>
              <a:buFont typeface="Wingdings" panose="05000000000000000000" pitchFamily="2" charset="2"/>
              <a:buChar char="§"/>
              <a:defRPr sz="1400">
                <a:solidFill>
                  <a:schemeClr val="tx2"/>
                </a:solidFill>
                <a:latin typeface="Franklin Gothic Medium" panose="020B06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730E00"/>
              </a:buClr>
              <a:buFont typeface="Wingdings" panose="05000000000000000000" pitchFamily="2" charset="2"/>
              <a:buChar char="§"/>
              <a:defRPr sz="1300">
                <a:solidFill>
                  <a:schemeClr val="tx2"/>
                </a:solidFill>
                <a:latin typeface="Franklin Gothic Medium" panose="020B06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30E00"/>
              </a:buClr>
              <a:buFont typeface="Wingdings" panose="05000000000000000000" pitchFamily="2" charset="2"/>
              <a:buChar char="§"/>
              <a:defRPr sz="1300">
                <a:solidFill>
                  <a:schemeClr val="tx2"/>
                </a:solidFill>
                <a:latin typeface="Franklin Gothic Medium" panose="020B06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30E00"/>
              </a:buClr>
              <a:buFont typeface="Wingdings" panose="05000000000000000000" pitchFamily="2" charset="2"/>
              <a:buChar char="§"/>
              <a:defRPr sz="1300">
                <a:solidFill>
                  <a:schemeClr val="tx2"/>
                </a:solidFill>
                <a:latin typeface="Franklin Gothic Medium" panose="020B06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30E00"/>
              </a:buClr>
              <a:buFont typeface="Wingdings" panose="05000000000000000000" pitchFamily="2" charset="2"/>
              <a:buChar char="§"/>
              <a:defRPr sz="1300">
                <a:solidFill>
                  <a:schemeClr val="tx2"/>
                </a:solidFill>
                <a:latin typeface="Franklin Gothic Medium" panose="020B06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30E00"/>
              </a:buClr>
              <a:buFont typeface="Wingdings" panose="05000000000000000000" pitchFamily="2" charset="2"/>
              <a:buChar char="§"/>
              <a:defRPr sz="1300">
                <a:solidFill>
                  <a:schemeClr val="tx2"/>
                </a:solidFill>
                <a:latin typeface="Franklin Gothic Medium" panose="020B06030201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b="1">
                <a:solidFill>
                  <a:schemeClr val="bg1"/>
                </a:solidFill>
                <a:latin typeface="Calibri" panose="020F0502020204030204" pitchFamily="34" charset="0"/>
              </a:rPr>
              <a:t>This is the exact same representation as 13 x 12 for (x+3)(x+2).</a:t>
            </a:r>
          </a:p>
        </p:txBody>
      </p:sp>
    </p:spTree>
    <p:extLst>
      <p:ext uri="{BB962C8B-B14F-4D97-AF65-F5344CB8AC3E}">
        <p14:creationId xmlns:p14="http://schemas.microsoft.com/office/powerpoint/2010/main" val="2309503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 nodeType="clickPar">
                      <p:stCondLst>
                        <p:cond delay="indefinite"/>
                      </p:stCondLst>
                      <p:childTnLst>
                        <p:par>
                          <p:cTn id="10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1F8094"/>
      </a:dk2>
      <a:lt2>
        <a:srgbClr val="E7E6E6"/>
      </a:lt2>
      <a:accent1>
        <a:srgbClr val="39CDE7"/>
      </a:accent1>
      <a:accent2>
        <a:srgbClr val="60DE72"/>
      </a:accent2>
      <a:accent3>
        <a:srgbClr val="DDCC64"/>
      </a:accent3>
      <a:accent4>
        <a:srgbClr val="F49D50"/>
      </a:accent4>
      <a:accent5>
        <a:srgbClr val="E44951"/>
      </a:accent5>
      <a:accent6>
        <a:srgbClr val="D666F9"/>
      </a:accent6>
      <a:hlink>
        <a:srgbClr val="4BF7ED"/>
      </a:hlink>
      <a:folHlink>
        <a:srgbClr val="95E9F4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92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118000"/>
                <a:satMod val="12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7DC10E3-4FF5-456B-A359-A0F378C1E5FB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8DDE65C8B00B3429C75CC114B86823C" ma:contentTypeVersion="9" ma:contentTypeDescription="Create a new document." ma:contentTypeScope="" ma:versionID="8a0f0990c9668288e723d2f85f1006b0">
  <xsd:schema xmlns:xsd="http://www.w3.org/2001/XMLSchema" xmlns:xs="http://www.w3.org/2001/XMLSchema" xmlns:p="http://schemas.microsoft.com/office/2006/metadata/properties" xmlns:ns3="9fe3a2b7-9914-41d0-9d70-37ec3303423b" targetNamespace="http://schemas.microsoft.com/office/2006/metadata/properties" ma:root="true" ma:fieldsID="988895caa68b745f84f09b69a027163c" ns3:_="">
    <xsd:import namespace="9fe3a2b7-9914-41d0-9d70-37ec3303423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fe3a2b7-9914-41d0-9d70-37ec3303423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9F68CFB-AE85-43EC-BD7C-3B51A75EB43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fe3a2b7-9914-41d0-9d70-37ec3303423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5048A75-DF56-4377-BF2A-F7E61B53397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405BFE2-7473-4BFF-86DD-9AB55998B0A1}">
  <ds:schemaRefs>
    <ds:schemaRef ds:uri="http://purl.org/dc/elements/1.1/"/>
    <ds:schemaRef ds:uri="http://schemas.microsoft.com/office/2006/metadata/properties"/>
    <ds:schemaRef ds:uri="9fe3a2b7-9914-41d0-9d70-37ec3303423b"/>
    <ds:schemaRef ds:uri="http://purl.org/dc/terms/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TM04033917[[fn=Berlin]]</Template>
  <TotalTime>4</TotalTime>
  <Words>78</Words>
  <Application>Microsoft Office PowerPoint</Application>
  <PresentationFormat>Widescreen</PresentationFormat>
  <Paragraphs>54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Trebuchet MS</vt:lpstr>
      <vt:lpstr>Berlin</vt:lpstr>
      <vt:lpstr>Partial Products to  Binomial multiplication</vt:lpstr>
      <vt:lpstr>13 x 12 =</vt:lpstr>
      <vt:lpstr>(X+3)(x+2)</vt:lpstr>
    </vt:vector>
  </TitlesOfParts>
  <Company>Fayette County Public Schools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Partial Products to  Binomial multiplication</dc:title>
  <dc:creator>FCPS</dc:creator>
  <cp:lastModifiedBy>Feese, Natalee</cp:lastModifiedBy>
  <cp:revision>4</cp:revision>
  <dcterms:created xsi:type="dcterms:W3CDTF">2020-01-25T22:46:43Z</dcterms:created>
  <dcterms:modified xsi:type="dcterms:W3CDTF">2020-01-30T00:33:08Z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0x01010098DDE65C8B00B3429C75CC114B86823C</vt:lpwstr>
  </property>
</Properties>
</file>