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Corben" panose="020B0604020202020204" charset="0"/>
      <p:regular r:id="rId24"/>
      <p:bold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F818AAB-BAB3-4E4E-BB17-55596206622F}">
  <a:tblStyle styleId="{BF818AAB-BAB3-4E4E-BB17-55596206622F}" styleName="Table_0">
    <a:wholeTbl>
      <a:tcTxStyle>
        <a:font>
          <a:latin typeface="Arial"/>
          <a:ea typeface="Arial"/>
          <a:cs typeface="Arial"/>
        </a:font>
        <a:srgbClr val="000000"/>
      </a:tcTxStyle>
      <a:tcStyle>
        <a:tcBdr>
          <a:left>
            <a:ln w="6350" cap="flat" cmpd="sng">
              <a:solidFill>
                <a:srgbClr val="000000"/>
              </a:solidFill>
              <a:prstDash val="solid"/>
              <a:round/>
              <a:headEnd type="none" w="sm" len="sm"/>
              <a:tailEnd type="none" w="sm" len="sm"/>
            </a:ln>
          </a:left>
          <a:right>
            <a:ln w="6350" cap="flat" cmpd="sng">
              <a:solidFill>
                <a:srgbClr val="000000"/>
              </a:solidFill>
              <a:prstDash val="solid"/>
              <a:round/>
              <a:headEnd type="none" w="sm" len="sm"/>
              <a:tailEnd type="none" w="sm" len="sm"/>
            </a:ln>
          </a:right>
          <a:top>
            <a:ln w="6350" cap="flat" cmpd="sng">
              <a:solidFill>
                <a:srgbClr val="000000"/>
              </a:solidFill>
              <a:prstDash val="solid"/>
              <a:round/>
              <a:headEnd type="none" w="sm" len="sm"/>
              <a:tailEnd type="none" w="sm" len="sm"/>
            </a:ln>
          </a:top>
          <a:bottom>
            <a:ln w="6350" cap="flat" cmpd="sng">
              <a:solidFill>
                <a:srgbClr val="000000"/>
              </a:solidFill>
              <a:prstDash val="solid"/>
              <a:round/>
              <a:headEnd type="none" w="sm" len="sm"/>
              <a:tailEnd type="none" w="sm" len="sm"/>
            </a:ln>
          </a:bottom>
          <a:insideH>
            <a:ln w="6350" cap="flat" cmpd="sng">
              <a:solidFill>
                <a:srgbClr val="000000"/>
              </a:solidFill>
              <a:prstDash val="solid"/>
              <a:round/>
              <a:headEnd type="none" w="sm" len="sm"/>
              <a:tailEnd type="none" w="sm" len="sm"/>
            </a:ln>
          </a:insideH>
          <a:insideV>
            <a:ln w="635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4e3c6da2ed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4e3c6da2ed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4e3c6da2ed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4e3c6da2ed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4e3c6da2ed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4e3c6da2ed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4e3c6da2ed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4e3c6da2ed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4e3c6da2ed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4e3c6da2ed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4e3c6da2ed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4e3c6da2ed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4e3c6da2ed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4e3c6da2ed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4e3c6da2ed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4e3c6da2ed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4e3c6da2ed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4e3c6da2ed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4e3c6da2ed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4e3c6da2ed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4e3c6da2ed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4e3c6da2ed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4e3c6da2ed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4e3c6da2ed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4e3c6da2ed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4e3c6da2ed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4e3c6da2ed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4e3c6da2ed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4e3c6da2ed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4e3c6da2ed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4e3c6da2ed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4e3c6da2ed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subTitle" idx="1"/>
          </p:nvPr>
        </p:nvSpPr>
        <p:spPr>
          <a:xfrm>
            <a:off x="490025" y="3416200"/>
            <a:ext cx="7599900" cy="12111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0"/>
              </a:spcAft>
              <a:buNone/>
            </a:pPr>
            <a:r>
              <a:rPr lang="en"/>
              <a:t>Name:</a:t>
            </a:r>
            <a:endParaRPr/>
          </a:p>
        </p:txBody>
      </p:sp>
      <p:pic>
        <p:nvPicPr>
          <p:cNvPr id="55" name="Google Shape;55;p13"/>
          <p:cNvPicPr preferRelativeResize="0"/>
          <p:nvPr/>
        </p:nvPicPr>
        <p:blipFill rotWithShape="1">
          <a:blip r:embed="rId3">
            <a:alphaModFix/>
          </a:blip>
          <a:srcRect t="11590" b="48863"/>
          <a:stretch/>
        </p:blipFill>
        <p:spPr>
          <a:xfrm>
            <a:off x="1718225" y="0"/>
            <a:ext cx="5143500" cy="2034050"/>
          </a:xfrm>
          <a:prstGeom prst="rect">
            <a:avLst/>
          </a:prstGeom>
          <a:noFill/>
          <a:ln>
            <a:noFill/>
          </a:ln>
        </p:spPr>
      </p:pic>
      <p:sp>
        <p:nvSpPr>
          <p:cNvPr id="56" name="Google Shape;56;p13"/>
          <p:cNvSpPr txBox="1"/>
          <p:nvPr/>
        </p:nvSpPr>
        <p:spPr>
          <a:xfrm>
            <a:off x="573225" y="1983100"/>
            <a:ext cx="7674000" cy="6567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1800">
                <a:solidFill>
                  <a:schemeClr val="dk1"/>
                </a:solidFill>
                <a:latin typeface="Corben"/>
                <a:ea typeface="Corben"/>
                <a:cs typeface="Corben"/>
                <a:sym typeface="Corben"/>
              </a:rPr>
              <a:t>Work through each task by reading carefully and filling in all boxes highlighted in yellow. You will also be required to use Desmos for graphing. You may work with a partner, but you must turn in your own work. Good luck! </a:t>
            </a:r>
            <a:endParaRPr sz="1800">
              <a:solidFill>
                <a:schemeClr val="dk1"/>
              </a:solidFill>
              <a:latin typeface="Calibri"/>
              <a:ea typeface="Calibri"/>
              <a:cs typeface="Calibri"/>
              <a:sym typeface="Calibri"/>
            </a:endParaRPr>
          </a:p>
          <a:p>
            <a:pPr marL="0" lvl="0" indent="0" algn="l" rtl="0">
              <a:lnSpc>
                <a:spcPct val="115000"/>
              </a:lnSpc>
              <a:spcBef>
                <a:spcPts val="1000"/>
              </a:spcBef>
              <a:spcAft>
                <a:spcPts val="0"/>
              </a:spcAft>
              <a:buNone/>
            </a:pP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0"/>
              </a:spcAft>
              <a:buNone/>
            </a:pP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1000"/>
              </a:spcAft>
              <a:buNone/>
            </a:pPr>
            <a:endParaRPr sz="12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p:nvPr/>
        </p:nvSpPr>
        <p:spPr>
          <a:xfrm>
            <a:off x="0" y="0"/>
            <a:ext cx="7674000" cy="2630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solidFill>
                  <a:schemeClr val="dk1"/>
                </a:solidFill>
                <a:latin typeface="Corben"/>
                <a:ea typeface="Corben"/>
                <a:cs typeface="Corben"/>
                <a:sym typeface="Corben"/>
              </a:rPr>
              <a:t>The Outbreak Part 1- Situation 1</a:t>
            </a:r>
            <a:br>
              <a:rPr lang="en" sz="2400">
                <a:solidFill>
                  <a:schemeClr val="dk1"/>
                </a:solidFill>
                <a:latin typeface="Corben"/>
                <a:ea typeface="Corben"/>
                <a:cs typeface="Corben"/>
                <a:sym typeface="Corben"/>
              </a:rPr>
            </a:br>
            <a:r>
              <a:rPr lang="en" sz="2400">
                <a:solidFill>
                  <a:schemeClr val="dk1"/>
                </a:solidFill>
                <a:latin typeface="Calibri"/>
                <a:ea typeface="Calibri"/>
                <a:cs typeface="Calibri"/>
                <a:sym typeface="Calibri"/>
              </a:rPr>
              <a:t>There are 500,000 people in your town. On the first night of the outbreak, 3 zombies enter your town and infect 3 people. Each night following, 3 more people are infected.</a:t>
            </a:r>
            <a:endParaRPr sz="1200">
              <a:solidFill>
                <a:schemeClr val="dk1"/>
              </a:solidFill>
              <a:latin typeface="Calibri"/>
              <a:ea typeface="Calibri"/>
              <a:cs typeface="Calibri"/>
              <a:sym typeface="Calibri"/>
            </a:endParaRPr>
          </a:p>
          <a:p>
            <a:pPr marL="0" lvl="0" indent="0" algn="l" rtl="0">
              <a:lnSpc>
                <a:spcPct val="115000"/>
              </a:lnSpc>
              <a:spcBef>
                <a:spcPts val="1000"/>
              </a:spcBef>
              <a:spcAft>
                <a:spcPts val="0"/>
              </a:spcAft>
              <a:buNone/>
            </a:pP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0"/>
              </a:spcAft>
              <a:buNone/>
            </a:pP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1000"/>
              </a:spcAft>
              <a:buNone/>
            </a:pPr>
            <a:endParaRPr sz="1200">
              <a:solidFill>
                <a:schemeClr val="dk1"/>
              </a:solidFill>
              <a:latin typeface="Calibri"/>
              <a:ea typeface="Calibri"/>
              <a:cs typeface="Calibri"/>
              <a:sym typeface="Calibri"/>
            </a:endParaRPr>
          </a:p>
        </p:txBody>
      </p:sp>
      <p:graphicFrame>
        <p:nvGraphicFramePr>
          <p:cNvPr id="62" name="Google Shape;62;p14"/>
          <p:cNvGraphicFramePr/>
          <p:nvPr/>
        </p:nvGraphicFramePr>
        <p:xfrm>
          <a:off x="78450" y="2842900"/>
          <a:ext cx="3000000" cy="3000000"/>
        </p:xfrm>
        <a:graphic>
          <a:graphicData uri="http://schemas.openxmlformats.org/drawingml/2006/table">
            <a:tbl>
              <a:tblPr bandRow="1">
                <a:noFill/>
                <a:tableStyleId>{BF818AAB-BAB3-4E4E-BB17-55596206622F}</a:tableStyleId>
              </a:tblPr>
              <a:tblGrid>
                <a:gridCol w="1267725">
                  <a:extLst>
                    <a:ext uri="{9D8B030D-6E8A-4147-A177-3AD203B41FA5}">
                      <a16:colId xmlns:a16="http://schemas.microsoft.com/office/drawing/2014/main" val="20000"/>
                    </a:ext>
                  </a:extLst>
                </a:gridCol>
                <a:gridCol w="571750">
                  <a:extLst>
                    <a:ext uri="{9D8B030D-6E8A-4147-A177-3AD203B41FA5}">
                      <a16:colId xmlns:a16="http://schemas.microsoft.com/office/drawing/2014/main" val="20001"/>
                    </a:ext>
                  </a:extLst>
                </a:gridCol>
                <a:gridCol w="571750">
                  <a:extLst>
                    <a:ext uri="{9D8B030D-6E8A-4147-A177-3AD203B41FA5}">
                      <a16:colId xmlns:a16="http://schemas.microsoft.com/office/drawing/2014/main" val="20002"/>
                    </a:ext>
                  </a:extLst>
                </a:gridCol>
                <a:gridCol w="571750">
                  <a:extLst>
                    <a:ext uri="{9D8B030D-6E8A-4147-A177-3AD203B41FA5}">
                      <a16:colId xmlns:a16="http://schemas.microsoft.com/office/drawing/2014/main" val="20003"/>
                    </a:ext>
                  </a:extLst>
                </a:gridCol>
                <a:gridCol w="571750">
                  <a:extLst>
                    <a:ext uri="{9D8B030D-6E8A-4147-A177-3AD203B41FA5}">
                      <a16:colId xmlns:a16="http://schemas.microsoft.com/office/drawing/2014/main" val="20004"/>
                    </a:ext>
                  </a:extLst>
                </a:gridCol>
                <a:gridCol w="571750">
                  <a:extLst>
                    <a:ext uri="{9D8B030D-6E8A-4147-A177-3AD203B41FA5}">
                      <a16:colId xmlns:a16="http://schemas.microsoft.com/office/drawing/2014/main" val="20005"/>
                    </a:ext>
                  </a:extLst>
                </a:gridCol>
                <a:gridCol w="571750">
                  <a:extLst>
                    <a:ext uri="{9D8B030D-6E8A-4147-A177-3AD203B41FA5}">
                      <a16:colId xmlns:a16="http://schemas.microsoft.com/office/drawing/2014/main" val="20006"/>
                    </a:ext>
                  </a:extLst>
                </a:gridCol>
                <a:gridCol w="571750">
                  <a:extLst>
                    <a:ext uri="{9D8B030D-6E8A-4147-A177-3AD203B41FA5}">
                      <a16:colId xmlns:a16="http://schemas.microsoft.com/office/drawing/2014/main" val="20007"/>
                    </a:ext>
                  </a:extLst>
                </a:gridCol>
                <a:gridCol w="571750">
                  <a:extLst>
                    <a:ext uri="{9D8B030D-6E8A-4147-A177-3AD203B41FA5}">
                      <a16:colId xmlns:a16="http://schemas.microsoft.com/office/drawing/2014/main" val="20008"/>
                    </a:ext>
                  </a:extLst>
                </a:gridCol>
                <a:gridCol w="571750">
                  <a:extLst>
                    <a:ext uri="{9D8B030D-6E8A-4147-A177-3AD203B41FA5}">
                      <a16:colId xmlns:a16="http://schemas.microsoft.com/office/drawing/2014/main" val="20009"/>
                    </a:ext>
                  </a:extLst>
                </a:gridCol>
                <a:gridCol w="571750">
                  <a:extLst>
                    <a:ext uri="{9D8B030D-6E8A-4147-A177-3AD203B41FA5}">
                      <a16:colId xmlns:a16="http://schemas.microsoft.com/office/drawing/2014/main" val="20010"/>
                    </a:ext>
                  </a:extLst>
                </a:gridCol>
                <a:gridCol w="571750">
                  <a:extLst>
                    <a:ext uri="{9D8B030D-6E8A-4147-A177-3AD203B41FA5}">
                      <a16:colId xmlns:a16="http://schemas.microsoft.com/office/drawing/2014/main" val="20011"/>
                    </a:ext>
                  </a:extLst>
                </a:gridCol>
                <a:gridCol w="571750">
                  <a:extLst>
                    <a:ext uri="{9D8B030D-6E8A-4147-A177-3AD203B41FA5}">
                      <a16:colId xmlns:a16="http://schemas.microsoft.com/office/drawing/2014/main" val="20012"/>
                    </a:ext>
                  </a:extLst>
                </a:gridCol>
                <a:gridCol w="571750">
                  <a:extLst>
                    <a:ext uri="{9D8B030D-6E8A-4147-A177-3AD203B41FA5}">
                      <a16:colId xmlns:a16="http://schemas.microsoft.com/office/drawing/2014/main" val="20013"/>
                    </a:ext>
                  </a:extLst>
                </a:gridCol>
              </a:tblGrid>
              <a:tr h="674925">
                <a:tc>
                  <a:txBody>
                    <a:bodyPr/>
                    <a:lstStyle/>
                    <a:p>
                      <a:pPr marL="0" lvl="0" indent="0" algn="l" rtl="0">
                        <a:spcBef>
                          <a:spcPts val="0"/>
                        </a:spcBef>
                        <a:spcAft>
                          <a:spcPts val="0"/>
                        </a:spcAft>
                        <a:buNone/>
                      </a:pPr>
                      <a:r>
                        <a:rPr lang="en" b="1">
                          <a:latin typeface="Calibri"/>
                          <a:ea typeface="Calibri"/>
                          <a:cs typeface="Calibri"/>
                          <a:sym typeface="Calibri"/>
                        </a:rPr>
                        <a:t>Night</a:t>
                      </a:r>
                      <a:endParaRPr b="1">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sz="1100">
                          <a:latin typeface="Calibri"/>
                          <a:ea typeface="Calibri"/>
                          <a:cs typeface="Calibri"/>
                          <a:sym typeface="Calibri"/>
                        </a:rPr>
                        <a:t>1</a:t>
                      </a:r>
                      <a:endParaRPr sz="1100">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0"/>
                  </a:ext>
                </a:extLst>
              </a:tr>
              <a:tr h="911175">
                <a:tc>
                  <a:txBody>
                    <a:bodyPr/>
                    <a:lstStyle/>
                    <a:p>
                      <a:pPr marL="0" lvl="0" indent="0" algn="l" rtl="0">
                        <a:spcBef>
                          <a:spcPts val="0"/>
                        </a:spcBef>
                        <a:spcAft>
                          <a:spcPts val="0"/>
                        </a:spcAft>
                        <a:buNone/>
                      </a:pPr>
                      <a:r>
                        <a:rPr lang="en" b="1">
                          <a:latin typeface="Calibri"/>
                          <a:ea typeface="Calibri"/>
                          <a:cs typeface="Calibri"/>
                          <a:sym typeface="Calibri"/>
                        </a:rPr>
                        <a:t>Total # Zombies</a:t>
                      </a:r>
                      <a:endParaRPr b="1">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sz="1100">
                          <a:latin typeface="Calibri"/>
                          <a:ea typeface="Calibri"/>
                          <a:cs typeface="Calibri"/>
                          <a:sym typeface="Calibri"/>
                        </a:rPr>
                        <a:t>6</a:t>
                      </a:r>
                      <a:endParaRPr sz="1100">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solidFill>
                  <a:schemeClr val="dk1"/>
                </a:solidFill>
                <a:latin typeface="Calibri"/>
                <a:ea typeface="Calibri"/>
                <a:cs typeface="Calibri"/>
                <a:sym typeface="Calibri"/>
              </a:rPr>
              <a:t>How many nights would it take for the whole town to become infected?</a:t>
            </a: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1000"/>
              </a:spcAft>
              <a:buClr>
                <a:schemeClr val="dk1"/>
              </a:buClr>
              <a:buSzPts val="1100"/>
              <a:buFont typeface="Arial"/>
              <a:buNone/>
            </a:pPr>
            <a:endParaRPr sz="2400">
              <a:solidFill>
                <a:schemeClr val="dk1"/>
              </a:solidFill>
              <a:latin typeface="Calibri"/>
              <a:ea typeface="Calibri"/>
              <a:cs typeface="Calibri"/>
              <a:sym typeface="Calibri"/>
            </a:endParaRPr>
          </a:p>
        </p:txBody>
      </p:sp>
      <p:sp>
        <p:nvSpPr>
          <p:cNvPr id="68" name="Google Shape;68;p15"/>
          <p:cNvSpPr txBox="1"/>
          <p:nvPr/>
        </p:nvSpPr>
        <p:spPr>
          <a:xfrm>
            <a:off x="1238950" y="2103300"/>
            <a:ext cx="6795600" cy="25332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108300" y="93700"/>
            <a:ext cx="8520600" cy="5727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a:t>Write an equation to match this situation.</a:t>
            </a:r>
            <a:endParaRPr sz="2400"/>
          </a:p>
          <a:p>
            <a:pPr marL="457200" lvl="0" indent="0" algn="l" rtl="0">
              <a:spcBef>
                <a:spcPts val="0"/>
              </a:spcBef>
              <a:spcAft>
                <a:spcPts val="0"/>
              </a:spcAft>
              <a:buNone/>
            </a:pPr>
            <a:endParaRPr sz="2400"/>
          </a:p>
          <a:p>
            <a:pPr marL="457200" lvl="0" indent="0" algn="l" rtl="0">
              <a:spcBef>
                <a:spcPts val="0"/>
              </a:spcBef>
              <a:spcAft>
                <a:spcPts val="0"/>
              </a:spcAft>
              <a:buNone/>
            </a:pPr>
            <a:endParaRPr sz="2400"/>
          </a:p>
          <a:p>
            <a:pPr marL="457200" lvl="0" indent="-381000" algn="l" rtl="0">
              <a:spcBef>
                <a:spcPts val="0"/>
              </a:spcBef>
              <a:spcAft>
                <a:spcPts val="0"/>
              </a:spcAft>
              <a:buSzPts val="2400"/>
              <a:buAutoNum type="arabicPeriod"/>
            </a:pPr>
            <a:r>
              <a:rPr lang="en" sz="2400"/>
              <a:t>Create a graph of this situation on desmos. Use the snipping tool to cut and paste your graph below.</a:t>
            </a:r>
            <a:endParaRPr sz="2400"/>
          </a:p>
        </p:txBody>
      </p:sp>
      <p:sp>
        <p:nvSpPr>
          <p:cNvPr id="74" name="Google Shape;74;p16"/>
          <p:cNvSpPr txBox="1">
            <a:spLocks noGrp="1"/>
          </p:cNvSpPr>
          <p:nvPr>
            <p:ph type="body" idx="1"/>
          </p:nvPr>
        </p:nvSpPr>
        <p:spPr>
          <a:xfrm>
            <a:off x="1238950" y="666400"/>
            <a:ext cx="4040100" cy="4845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solidFill>
                  <a:schemeClr val="dk1"/>
                </a:solidFill>
                <a:latin typeface="Calibri"/>
                <a:ea typeface="Calibri"/>
                <a:cs typeface="Calibri"/>
                <a:sym typeface="Calibri"/>
              </a:rPr>
              <a:t>Look at your table and graph… What patterns do you see?</a:t>
            </a: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1000"/>
              </a:spcAft>
              <a:buNone/>
            </a:pPr>
            <a:endParaRPr sz="2400">
              <a:solidFill>
                <a:schemeClr val="dk1"/>
              </a:solidFill>
              <a:latin typeface="Calibri"/>
              <a:ea typeface="Calibri"/>
              <a:cs typeface="Calibri"/>
              <a:sym typeface="Calibri"/>
            </a:endParaRPr>
          </a:p>
        </p:txBody>
      </p:sp>
      <p:sp>
        <p:nvSpPr>
          <p:cNvPr id="80" name="Google Shape;80;p17"/>
          <p:cNvSpPr txBox="1"/>
          <p:nvPr/>
        </p:nvSpPr>
        <p:spPr>
          <a:xfrm>
            <a:off x="1238950" y="2103300"/>
            <a:ext cx="6795600" cy="25332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8"/>
          <p:cNvSpPr txBox="1">
            <a:spLocks noGrp="1"/>
          </p:cNvSpPr>
          <p:nvPr>
            <p:ph type="body" idx="1"/>
          </p:nvPr>
        </p:nvSpPr>
        <p:spPr>
          <a:xfrm>
            <a:off x="154525" y="246400"/>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000"/>
              </a:spcAft>
              <a:buClr>
                <a:schemeClr val="dk1"/>
              </a:buClr>
              <a:buSzPts val="1100"/>
              <a:buFont typeface="Arial"/>
              <a:buNone/>
            </a:pPr>
            <a:r>
              <a:rPr lang="en" sz="2400">
                <a:solidFill>
                  <a:schemeClr val="dk1"/>
                </a:solidFill>
                <a:latin typeface="Corben"/>
                <a:ea typeface="Corben"/>
                <a:cs typeface="Corben"/>
                <a:sym typeface="Corben"/>
              </a:rPr>
              <a:t>The Outbreak Part 1- Situation 2</a:t>
            </a:r>
            <a:br>
              <a:rPr lang="en" sz="2400">
                <a:solidFill>
                  <a:schemeClr val="dk1"/>
                </a:solidFill>
                <a:latin typeface="Corben"/>
                <a:ea typeface="Corben"/>
                <a:cs typeface="Corben"/>
                <a:sym typeface="Corben"/>
              </a:rPr>
            </a:br>
            <a:r>
              <a:rPr lang="en" sz="2400">
                <a:solidFill>
                  <a:schemeClr val="dk1"/>
                </a:solidFill>
                <a:latin typeface="Calibri"/>
                <a:ea typeface="Calibri"/>
                <a:cs typeface="Calibri"/>
                <a:sym typeface="Calibri"/>
              </a:rPr>
              <a:t>There are 500,000 people in your town. On the first night of the zombie outbreak, 3 infected zombies enter your town and infect 2 people each. Every night after that the zombies go out and infect 2 people each, again. </a:t>
            </a:r>
            <a:br>
              <a:rPr lang="en" sz="2400">
                <a:solidFill>
                  <a:schemeClr val="dk1"/>
                </a:solidFill>
                <a:latin typeface="Calibri"/>
                <a:ea typeface="Calibri"/>
                <a:cs typeface="Calibri"/>
                <a:sym typeface="Calibri"/>
              </a:rPr>
            </a:br>
            <a:endParaRPr sz="2400"/>
          </a:p>
        </p:txBody>
      </p:sp>
      <p:pic>
        <p:nvPicPr>
          <p:cNvPr id="86" name="Google Shape;86;p18"/>
          <p:cNvPicPr preferRelativeResize="0"/>
          <p:nvPr/>
        </p:nvPicPr>
        <p:blipFill>
          <a:blip r:embed="rId3">
            <a:alphaModFix/>
          </a:blip>
          <a:stretch>
            <a:fillRect/>
          </a:stretch>
        </p:blipFill>
        <p:spPr>
          <a:xfrm>
            <a:off x="803438" y="2694300"/>
            <a:ext cx="7000875" cy="23622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9"/>
          <p:cNvSpPr txBox="1">
            <a:spLocks noGrp="1"/>
          </p:cNvSpPr>
          <p:nvPr>
            <p:ph type="body" idx="1"/>
          </p:nvPr>
        </p:nvSpPr>
        <p:spPr>
          <a:xfrm>
            <a:off x="154525" y="246400"/>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000"/>
              </a:spcAft>
              <a:buNone/>
            </a:pPr>
            <a:r>
              <a:rPr lang="en" sz="2400">
                <a:solidFill>
                  <a:schemeClr val="dk1"/>
                </a:solidFill>
                <a:latin typeface="Corben"/>
                <a:ea typeface="Corben"/>
                <a:cs typeface="Corben"/>
                <a:sym typeface="Corben"/>
              </a:rPr>
              <a:t>The Outbreak Part 1- Situation 2</a:t>
            </a:r>
            <a:br>
              <a:rPr lang="en" sz="2400">
                <a:solidFill>
                  <a:schemeClr val="dk1"/>
                </a:solidFill>
                <a:latin typeface="Corben"/>
                <a:ea typeface="Corben"/>
                <a:cs typeface="Corben"/>
                <a:sym typeface="Corben"/>
              </a:rPr>
            </a:br>
            <a:r>
              <a:rPr lang="en" sz="2400">
                <a:solidFill>
                  <a:schemeClr val="dk1"/>
                </a:solidFill>
                <a:latin typeface="Calibri"/>
                <a:ea typeface="Calibri"/>
                <a:cs typeface="Calibri"/>
                <a:sym typeface="Calibri"/>
              </a:rPr>
              <a:t>There are 500,000 people in your town. On the first night of the zombie outbreak, three infected zombies enter your town and infect two people each. Every night after that the zombies go out and infect 2 people each, again. </a:t>
            </a:r>
            <a:br>
              <a:rPr lang="en" sz="2400">
                <a:solidFill>
                  <a:schemeClr val="dk1"/>
                </a:solidFill>
                <a:latin typeface="Calibri"/>
                <a:ea typeface="Calibri"/>
                <a:cs typeface="Calibri"/>
                <a:sym typeface="Calibri"/>
              </a:rPr>
            </a:br>
            <a:endParaRPr sz="2400"/>
          </a:p>
        </p:txBody>
      </p:sp>
      <p:graphicFrame>
        <p:nvGraphicFramePr>
          <p:cNvPr id="92" name="Google Shape;92;p19"/>
          <p:cNvGraphicFramePr/>
          <p:nvPr/>
        </p:nvGraphicFramePr>
        <p:xfrm>
          <a:off x="221763" y="2778200"/>
          <a:ext cx="3000000" cy="3000000"/>
        </p:xfrm>
        <a:graphic>
          <a:graphicData uri="http://schemas.openxmlformats.org/drawingml/2006/table">
            <a:tbl>
              <a:tblPr bandRow="1">
                <a:noFill/>
                <a:tableStyleId>{BF818AAB-BAB3-4E4E-BB17-55596206622F}</a:tableStyleId>
              </a:tblPr>
              <a:tblGrid>
                <a:gridCol w="1267725">
                  <a:extLst>
                    <a:ext uri="{9D8B030D-6E8A-4147-A177-3AD203B41FA5}">
                      <a16:colId xmlns:a16="http://schemas.microsoft.com/office/drawing/2014/main" val="20000"/>
                    </a:ext>
                  </a:extLst>
                </a:gridCol>
                <a:gridCol w="571750">
                  <a:extLst>
                    <a:ext uri="{9D8B030D-6E8A-4147-A177-3AD203B41FA5}">
                      <a16:colId xmlns:a16="http://schemas.microsoft.com/office/drawing/2014/main" val="20001"/>
                    </a:ext>
                  </a:extLst>
                </a:gridCol>
                <a:gridCol w="571750">
                  <a:extLst>
                    <a:ext uri="{9D8B030D-6E8A-4147-A177-3AD203B41FA5}">
                      <a16:colId xmlns:a16="http://schemas.microsoft.com/office/drawing/2014/main" val="20002"/>
                    </a:ext>
                  </a:extLst>
                </a:gridCol>
                <a:gridCol w="571750">
                  <a:extLst>
                    <a:ext uri="{9D8B030D-6E8A-4147-A177-3AD203B41FA5}">
                      <a16:colId xmlns:a16="http://schemas.microsoft.com/office/drawing/2014/main" val="20003"/>
                    </a:ext>
                  </a:extLst>
                </a:gridCol>
                <a:gridCol w="571750">
                  <a:extLst>
                    <a:ext uri="{9D8B030D-6E8A-4147-A177-3AD203B41FA5}">
                      <a16:colId xmlns:a16="http://schemas.microsoft.com/office/drawing/2014/main" val="20004"/>
                    </a:ext>
                  </a:extLst>
                </a:gridCol>
                <a:gridCol w="571750">
                  <a:extLst>
                    <a:ext uri="{9D8B030D-6E8A-4147-A177-3AD203B41FA5}">
                      <a16:colId xmlns:a16="http://schemas.microsoft.com/office/drawing/2014/main" val="20005"/>
                    </a:ext>
                  </a:extLst>
                </a:gridCol>
                <a:gridCol w="571750">
                  <a:extLst>
                    <a:ext uri="{9D8B030D-6E8A-4147-A177-3AD203B41FA5}">
                      <a16:colId xmlns:a16="http://schemas.microsoft.com/office/drawing/2014/main" val="20006"/>
                    </a:ext>
                  </a:extLst>
                </a:gridCol>
                <a:gridCol w="571750">
                  <a:extLst>
                    <a:ext uri="{9D8B030D-6E8A-4147-A177-3AD203B41FA5}">
                      <a16:colId xmlns:a16="http://schemas.microsoft.com/office/drawing/2014/main" val="20007"/>
                    </a:ext>
                  </a:extLst>
                </a:gridCol>
                <a:gridCol w="571750">
                  <a:extLst>
                    <a:ext uri="{9D8B030D-6E8A-4147-A177-3AD203B41FA5}">
                      <a16:colId xmlns:a16="http://schemas.microsoft.com/office/drawing/2014/main" val="20008"/>
                    </a:ext>
                  </a:extLst>
                </a:gridCol>
                <a:gridCol w="571750">
                  <a:extLst>
                    <a:ext uri="{9D8B030D-6E8A-4147-A177-3AD203B41FA5}">
                      <a16:colId xmlns:a16="http://schemas.microsoft.com/office/drawing/2014/main" val="20009"/>
                    </a:ext>
                  </a:extLst>
                </a:gridCol>
                <a:gridCol w="571750">
                  <a:extLst>
                    <a:ext uri="{9D8B030D-6E8A-4147-A177-3AD203B41FA5}">
                      <a16:colId xmlns:a16="http://schemas.microsoft.com/office/drawing/2014/main" val="20010"/>
                    </a:ext>
                  </a:extLst>
                </a:gridCol>
                <a:gridCol w="571750">
                  <a:extLst>
                    <a:ext uri="{9D8B030D-6E8A-4147-A177-3AD203B41FA5}">
                      <a16:colId xmlns:a16="http://schemas.microsoft.com/office/drawing/2014/main" val="20011"/>
                    </a:ext>
                  </a:extLst>
                </a:gridCol>
                <a:gridCol w="571750">
                  <a:extLst>
                    <a:ext uri="{9D8B030D-6E8A-4147-A177-3AD203B41FA5}">
                      <a16:colId xmlns:a16="http://schemas.microsoft.com/office/drawing/2014/main" val="20012"/>
                    </a:ext>
                  </a:extLst>
                </a:gridCol>
                <a:gridCol w="571750">
                  <a:extLst>
                    <a:ext uri="{9D8B030D-6E8A-4147-A177-3AD203B41FA5}">
                      <a16:colId xmlns:a16="http://schemas.microsoft.com/office/drawing/2014/main" val="20013"/>
                    </a:ext>
                  </a:extLst>
                </a:gridCol>
              </a:tblGrid>
              <a:tr h="674925">
                <a:tc>
                  <a:txBody>
                    <a:bodyPr/>
                    <a:lstStyle/>
                    <a:p>
                      <a:pPr marL="0" lvl="0" indent="0" algn="l" rtl="0">
                        <a:spcBef>
                          <a:spcPts val="0"/>
                        </a:spcBef>
                        <a:spcAft>
                          <a:spcPts val="0"/>
                        </a:spcAft>
                        <a:buNone/>
                      </a:pPr>
                      <a:r>
                        <a:rPr lang="en" b="1">
                          <a:latin typeface="Calibri"/>
                          <a:ea typeface="Calibri"/>
                          <a:cs typeface="Calibri"/>
                          <a:sym typeface="Calibri"/>
                        </a:rPr>
                        <a:t>Night</a:t>
                      </a:r>
                      <a:endParaRPr b="1">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sz="1100">
                          <a:latin typeface="Calibri"/>
                          <a:ea typeface="Calibri"/>
                          <a:cs typeface="Calibri"/>
                          <a:sym typeface="Calibri"/>
                        </a:rPr>
                        <a:t>1</a:t>
                      </a:r>
                      <a:endParaRPr sz="1100">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0"/>
                  </a:ext>
                </a:extLst>
              </a:tr>
              <a:tr h="911175">
                <a:tc>
                  <a:txBody>
                    <a:bodyPr/>
                    <a:lstStyle/>
                    <a:p>
                      <a:pPr marL="0" lvl="0" indent="0" algn="l" rtl="0">
                        <a:spcBef>
                          <a:spcPts val="0"/>
                        </a:spcBef>
                        <a:spcAft>
                          <a:spcPts val="0"/>
                        </a:spcAft>
                        <a:buNone/>
                      </a:pPr>
                      <a:r>
                        <a:rPr lang="en" b="1">
                          <a:latin typeface="Calibri"/>
                          <a:ea typeface="Calibri"/>
                          <a:cs typeface="Calibri"/>
                          <a:sym typeface="Calibri"/>
                        </a:rPr>
                        <a:t>Total # Zombies</a:t>
                      </a:r>
                      <a:endParaRPr b="1">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sz="1100">
                          <a:latin typeface="Calibri"/>
                          <a:ea typeface="Calibri"/>
                          <a:cs typeface="Calibri"/>
                          <a:sym typeface="Calibri"/>
                        </a:rPr>
                        <a:t>6</a:t>
                      </a:r>
                      <a:endParaRPr sz="1100">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tc>
                  <a:txBody>
                    <a:bodyPr/>
                    <a:lstStyle/>
                    <a:p>
                      <a:pPr marL="0" lvl="0" indent="0" algn="l" rtl="0">
                        <a:spcBef>
                          <a:spcPts val="0"/>
                        </a:spcBef>
                        <a:spcAft>
                          <a:spcPts val="0"/>
                        </a:spcAft>
                        <a:buNone/>
                      </a:pPr>
                      <a:endParaRPr sz="1100">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0"/>
          <p:cNvSpPr txBox="1">
            <a:spLocks noGrp="1"/>
          </p:cNvSpPr>
          <p:nvPr>
            <p:ph type="title"/>
          </p:nvPr>
        </p:nvSpPr>
        <p:spPr>
          <a:xfrm>
            <a:off x="108300" y="93700"/>
            <a:ext cx="7075800" cy="5727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a:t>Write an equation to match this situation.</a:t>
            </a:r>
            <a:endParaRPr sz="2400"/>
          </a:p>
          <a:p>
            <a:pPr marL="457200" lvl="0" indent="0" algn="l" rtl="0">
              <a:spcBef>
                <a:spcPts val="0"/>
              </a:spcBef>
              <a:spcAft>
                <a:spcPts val="0"/>
              </a:spcAft>
              <a:buNone/>
            </a:pPr>
            <a:endParaRPr sz="2400"/>
          </a:p>
          <a:p>
            <a:pPr marL="457200" lvl="0" indent="0" algn="l" rtl="0">
              <a:spcBef>
                <a:spcPts val="0"/>
              </a:spcBef>
              <a:spcAft>
                <a:spcPts val="0"/>
              </a:spcAft>
              <a:buNone/>
            </a:pPr>
            <a:endParaRPr sz="2400"/>
          </a:p>
          <a:p>
            <a:pPr marL="457200" lvl="0" indent="-381000" algn="l" rtl="0">
              <a:spcBef>
                <a:spcPts val="0"/>
              </a:spcBef>
              <a:spcAft>
                <a:spcPts val="0"/>
              </a:spcAft>
              <a:buSzPts val="2400"/>
              <a:buAutoNum type="arabicPeriod"/>
            </a:pPr>
            <a:r>
              <a:rPr lang="en" sz="2400"/>
              <a:t>Create a graph of this situation on desmos (add a table). Use the snipping tool to cut and paste your graph below.</a:t>
            </a:r>
            <a:endParaRPr sz="2400"/>
          </a:p>
        </p:txBody>
      </p:sp>
      <p:sp>
        <p:nvSpPr>
          <p:cNvPr id="98" name="Google Shape;98;p20"/>
          <p:cNvSpPr txBox="1">
            <a:spLocks noGrp="1"/>
          </p:cNvSpPr>
          <p:nvPr>
            <p:ph type="body" idx="1"/>
          </p:nvPr>
        </p:nvSpPr>
        <p:spPr>
          <a:xfrm>
            <a:off x="1238950" y="666400"/>
            <a:ext cx="4040100" cy="4845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99" name="Google Shape;99;p20"/>
          <p:cNvPicPr preferRelativeResize="0"/>
          <p:nvPr/>
        </p:nvPicPr>
        <p:blipFill>
          <a:blip r:embed="rId3">
            <a:alphaModFix/>
          </a:blip>
          <a:stretch>
            <a:fillRect/>
          </a:stretch>
        </p:blipFill>
        <p:spPr>
          <a:xfrm>
            <a:off x="7184100" y="265406"/>
            <a:ext cx="1959900" cy="219632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solidFill>
                  <a:schemeClr val="dk1"/>
                </a:solidFill>
                <a:latin typeface="Calibri"/>
                <a:ea typeface="Calibri"/>
                <a:cs typeface="Calibri"/>
                <a:sym typeface="Calibri"/>
              </a:rPr>
              <a:t>Look at your table and graph… What patterns do you see?</a:t>
            </a:r>
            <a:endParaRPr sz="2400">
              <a:solidFill>
                <a:schemeClr val="dk1"/>
              </a:solidFill>
              <a:latin typeface="Calibri"/>
              <a:ea typeface="Calibri"/>
              <a:cs typeface="Calibri"/>
              <a:sym typeface="Calibri"/>
            </a:endParaRPr>
          </a:p>
          <a:p>
            <a:pPr marL="0" lvl="0" indent="0" algn="l" rtl="0">
              <a:lnSpc>
                <a:spcPct val="115000"/>
              </a:lnSpc>
              <a:spcBef>
                <a:spcPts val="1000"/>
              </a:spcBef>
              <a:spcAft>
                <a:spcPts val="1000"/>
              </a:spcAft>
              <a:buNone/>
            </a:pPr>
            <a:endParaRPr sz="2400">
              <a:solidFill>
                <a:schemeClr val="dk1"/>
              </a:solidFill>
              <a:latin typeface="Calibri"/>
              <a:ea typeface="Calibri"/>
              <a:cs typeface="Calibri"/>
              <a:sym typeface="Calibri"/>
            </a:endParaRPr>
          </a:p>
        </p:txBody>
      </p:sp>
      <p:sp>
        <p:nvSpPr>
          <p:cNvPr id="105" name="Google Shape;105;p21"/>
          <p:cNvSpPr txBox="1"/>
          <p:nvPr/>
        </p:nvSpPr>
        <p:spPr>
          <a:xfrm>
            <a:off x="1238950" y="2103300"/>
            <a:ext cx="6795600" cy="25332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Explain similarities and differences between </a:t>
            </a:r>
            <a:r>
              <a:rPr lang="en" b="1" i="1"/>
              <a:t>The Outbreak</a:t>
            </a:r>
            <a:r>
              <a:rPr lang="en"/>
              <a:t>’s situation 1 and 2.</a:t>
            </a:r>
            <a:endParaRPr/>
          </a:p>
        </p:txBody>
      </p:sp>
      <p:sp>
        <p:nvSpPr>
          <p:cNvPr id="111" name="Google Shape;111;p22"/>
          <p:cNvSpPr txBox="1">
            <a:spLocks noGrp="1"/>
          </p:cNvSpPr>
          <p:nvPr>
            <p:ph type="body" idx="1"/>
          </p:nvPr>
        </p:nvSpPr>
        <p:spPr>
          <a:xfrm>
            <a:off x="311700" y="1530075"/>
            <a:ext cx="8520600" cy="30387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i="1"/>
              <a:t>STEM Extension Questions</a:t>
            </a:r>
            <a:endParaRPr b="1" i="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4"/>
          <p:cNvSpPr txBox="1">
            <a:spLocks noGrp="1"/>
          </p:cNvSpPr>
          <p:nvPr>
            <p:ph type="title"/>
          </p:nvPr>
        </p:nvSpPr>
        <p:spPr>
          <a:xfrm>
            <a:off x="311700" y="143200"/>
            <a:ext cx="8520600" cy="874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a:latin typeface="Calibri"/>
                <a:ea typeface="Calibri"/>
                <a:cs typeface="Calibri"/>
                <a:sym typeface="Calibri"/>
              </a:rPr>
              <a:t>1. The rate of infection of any disease will eventually decrease because of many different factors. For the zombie outbreak, the main factors are lack of food (healthy humans) and lack of additional targets (again, healthy humans). For other epidemics or diseases those factors may include the development of a vaccine or the elimination of a vector (the source that carries and distributes the pathogen) such as mosquitos, rats, or other organisms. Historically, factors such as sanitation helped to control the rate of disease spread. What other factors can you think of?</a:t>
            </a:r>
            <a:endParaRPr sz="1400">
              <a:latin typeface="Calibri"/>
              <a:ea typeface="Calibri"/>
              <a:cs typeface="Calibri"/>
              <a:sym typeface="Calibri"/>
            </a:endParaRPr>
          </a:p>
          <a:p>
            <a:pPr marL="0" lvl="0" indent="0" algn="l" rtl="0">
              <a:lnSpc>
                <a:spcPct val="115000"/>
              </a:lnSpc>
              <a:spcBef>
                <a:spcPts val="1000"/>
              </a:spcBef>
              <a:spcAft>
                <a:spcPts val="1000"/>
              </a:spcAft>
              <a:buClr>
                <a:schemeClr val="dk1"/>
              </a:buClr>
              <a:buSzPts val="1100"/>
              <a:buFont typeface="Arial"/>
              <a:buNone/>
            </a:pPr>
            <a:endParaRPr sz="1200">
              <a:latin typeface="Calibri"/>
              <a:ea typeface="Calibri"/>
              <a:cs typeface="Calibri"/>
              <a:sym typeface="Calibri"/>
            </a:endParaRPr>
          </a:p>
        </p:txBody>
      </p:sp>
      <p:sp>
        <p:nvSpPr>
          <p:cNvPr id="122" name="Google Shape;122;p24"/>
          <p:cNvSpPr txBox="1">
            <a:spLocks noGrp="1"/>
          </p:cNvSpPr>
          <p:nvPr>
            <p:ph type="body" idx="1"/>
          </p:nvPr>
        </p:nvSpPr>
        <p:spPr>
          <a:xfrm>
            <a:off x="265450" y="1770450"/>
            <a:ext cx="8520600" cy="30387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5"/>
          <p:cNvSpPr txBox="1">
            <a:spLocks noGrp="1"/>
          </p:cNvSpPr>
          <p:nvPr>
            <p:ph type="title"/>
          </p:nvPr>
        </p:nvSpPr>
        <p:spPr>
          <a:xfrm>
            <a:off x="311700" y="143200"/>
            <a:ext cx="8520600" cy="874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a:latin typeface="Calibri"/>
                <a:ea typeface="Calibri"/>
                <a:cs typeface="Calibri"/>
                <a:sym typeface="Calibri"/>
              </a:rPr>
              <a:t>2. "Virulence" is a measure of how effectively a disease-causing agent can spread through a population. Although the Zombie Virus isn't a real concern for us YET, name at least three more diseases that has a pretty high degree of virulence. </a:t>
            </a:r>
            <a:endParaRPr sz="1800">
              <a:latin typeface="Calibri"/>
              <a:ea typeface="Calibri"/>
              <a:cs typeface="Calibri"/>
              <a:sym typeface="Calibri"/>
            </a:endParaRPr>
          </a:p>
          <a:p>
            <a:pPr marL="0" lvl="0" indent="0" algn="l" rtl="0">
              <a:lnSpc>
                <a:spcPct val="115000"/>
              </a:lnSpc>
              <a:spcBef>
                <a:spcPts val="1000"/>
              </a:spcBef>
              <a:spcAft>
                <a:spcPts val="1000"/>
              </a:spcAft>
              <a:buNone/>
            </a:pPr>
            <a:endParaRPr sz="1200">
              <a:latin typeface="Calibri"/>
              <a:ea typeface="Calibri"/>
              <a:cs typeface="Calibri"/>
              <a:sym typeface="Calibri"/>
            </a:endParaRPr>
          </a:p>
        </p:txBody>
      </p:sp>
      <p:sp>
        <p:nvSpPr>
          <p:cNvPr id="128" name="Google Shape;128;p25"/>
          <p:cNvSpPr txBox="1">
            <a:spLocks noGrp="1"/>
          </p:cNvSpPr>
          <p:nvPr>
            <p:ph type="body" idx="1"/>
          </p:nvPr>
        </p:nvSpPr>
        <p:spPr>
          <a:xfrm>
            <a:off x="265450" y="1770450"/>
            <a:ext cx="8520600" cy="30387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26"/>
          <p:cNvPicPr preferRelativeResize="0"/>
          <p:nvPr/>
        </p:nvPicPr>
        <p:blipFill>
          <a:blip r:embed="rId3">
            <a:alphaModFix/>
          </a:blip>
          <a:stretch>
            <a:fillRect/>
          </a:stretch>
        </p:blipFill>
        <p:spPr>
          <a:xfrm>
            <a:off x="152400" y="152400"/>
            <a:ext cx="8378542" cy="48387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800">
                <a:latin typeface="Calibri"/>
                <a:ea typeface="Calibri"/>
                <a:cs typeface="Calibri"/>
                <a:sym typeface="Calibri"/>
              </a:rPr>
              <a:t>3. Name the resulting symptoms if each of these parts were affected. </a:t>
            </a:r>
            <a:endParaRPr sz="1800">
              <a:latin typeface="Calibri"/>
              <a:ea typeface="Calibri"/>
              <a:cs typeface="Calibri"/>
              <a:sym typeface="Calibri"/>
            </a:endParaRPr>
          </a:p>
          <a:p>
            <a:pPr marL="0" lvl="0" indent="0" algn="l" rtl="0">
              <a:spcBef>
                <a:spcPts val="1000"/>
              </a:spcBef>
              <a:spcAft>
                <a:spcPts val="0"/>
              </a:spcAft>
              <a:buNone/>
            </a:pPr>
            <a:endParaRPr/>
          </a:p>
        </p:txBody>
      </p:sp>
      <p:graphicFrame>
        <p:nvGraphicFramePr>
          <p:cNvPr id="139" name="Google Shape;139;p27"/>
          <p:cNvGraphicFramePr/>
          <p:nvPr/>
        </p:nvGraphicFramePr>
        <p:xfrm>
          <a:off x="212525" y="1197150"/>
          <a:ext cx="3000000" cy="3000000"/>
        </p:xfrm>
        <a:graphic>
          <a:graphicData uri="http://schemas.openxmlformats.org/drawingml/2006/table">
            <a:tbl>
              <a:tblPr bandRow="1">
                <a:noFill/>
                <a:tableStyleId>{BF818AAB-BAB3-4E4E-BB17-55596206622F}</a:tableStyleId>
              </a:tblPr>
              <a:tblGrid>
                <a:gridCol w="2558475">
                  <a:extLst>
                    <a:ext uri="{9D8B030D-6E8A-4147-A177-3AD203B41FA5}">
                      <a16:colId xmlns:a16="http://schemas.microsoft.com/office/drawing/2014/main" val="20000"/>
                    </a:ext>
                  </a:extLst>
                </a:gridCol>
                <a:gridCol w="6166550">
                  <a:extLst>
                    <a:ext uri="{9D8B030D-6E8A-4147-A177-3AD203B41FA5}">
                      <a16:colId xmlns:a16="http://schemas.microsoft.com/office/drawing/2014/main" val="20001"/>
                    </a:ext>
                  </a:extLst>
                </a:gridCol>
              </a:tblGrid>
              <a:tr h="0">
                <a:tc>
                  <a:txBody>
                    <a:bodyPr/>
                    <a:lstStyle/>
                    <a:p>
                      <a:pPr marL="0" lvl="0" indent="0" algn="l" rtl="0">
                        <a:spcBef>
                          <a:spcPts val="0"/>
                        </a:spcBef>
                        <a:spcAft>
                          <a:spcPts val="0"/>
                        </a:spcAft>
                        <a:buNone/>
                      </a:pPr>
                      <a:r>
                        <a:rPr lang="en" b="1">
                          <a:latin typeface="Calibri"/>
                          <a:ea typeface="Calibri"/>
                          <a:cs typeface="Calibri"/>
                          <a:sym typeface="Calibri"/>
                        </a:rPr>
                        <a:t>Brain Part and Function</a:t>
                      </a:r>
                      <a:endParaRPr b="1">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b="1">
                          <a:latin typeface="Calibri"/>
                          <a:ea typeface="Calibri"/>
                          <a:cs typeface="Calibri"/>
                          <a:sym typeface="Calibri"/>
                        </a:rPr>
                        <a:t>Zombie Symptoms</a:t>
                      </a:r>
                      <a:endParaRPr b="1">
                        <a:latin typeface="Calibri"/>
                        <a:ea typeface="Calibri"/>
                        <a:cs typeface="Calibri"/>
                        <a:sym typeface="Calibri"/>
                      </a:endParaRPr>
                    </a:p>
                  </a:txBody>
                  <a:tcPr marL="68575" marR="68575" marT="0" marB="0"/>
                </a:tc>
                <a:extLst>
                  <a:ext uri="{0D108BD9-81ED-4DB2-BD59-A6C34878D82A}">
                    <a16:rowId xmlns:a16="http://schemas.microsoft.com/office/drawing/2014/main" val="10000"/>
                  </a:ext>
                </a:extLst>
              </a:tr>
              <a:tr h="0">
                <a:tc>
                  <a:txBody>
                    <a:bodyPr/>
                    <a:lstStyle/>
                    <a:p>
                      <a:pPr marL="0" lvl="0" indent="0" algn="l" rtl="0">
                        <a:spcBef>
                          <a:spcPts val="0"/>
                        </a:spcBef>
                        <a:spcAft>
                          <a:spcPts val="0"/>
                        </a:spcAft>
                        <a:buNone/>
                      </a:pPr>
                      <a:r>
                        <a:rPr lang="en">
                          <a:latin typeface="Calibri"/>
                          <a:ea typeface="Calibri"/>
                          <a:cs typeface="Calibri"/>
                          <a:sym typeface="Calibri"/>
                        </a:rPr>
                        <a:t>Cerebellum- Balance and Coordination</a:t>
                      </a:r>
                      <a:endParaRPr>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1"/>
                  </a:ext>
                </a:extLst>
              </a:tr>
              <a:tr h="0">
                <a:tc>
                  <a:txBody>
                    <a:bodyPr/>
                    <a:lstStyle/>
                    <a:p>
                      <a:pPr marL="0" lvl="0" indent="0" algn="l" rtl="0">
                        <a:spcBef>
                          <a:spcPts val="0"/>
                        </a:spcBef>
                        <a:spcAft>
                          <a:spcPts val="0"/>
                        </a:spcAft>
                        <a:buNone/>
                      </a:pPr>
                      <a:r>
                        <a:rPr lang="en">
                          <a:latin typeface="Calibri"/>
                          <a:ea typeface="Calibri"/>
                          <a:cs typeface="Calibri"/>
                          <a:sym typeface="Calibri"/>
                        </a:rPr>
                        <a:t>Hypothalamus- Appetite</a:t>
                      </a:r>
                      <a:endParaRPr>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
                          <a:latin typeface="Calibri"/>
                          <a:ea typeface="Calibri"/>
                          <a:cs typeface="Calibri"/>
                          <a:sym typeface="Calibri"/>
                        </a:rPr>
                        <a:t>Frontal Lobe- Intelligence and Problem Solving</a:t>
                      </a:r>
                      <a:endParaRPr>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r>
                        <a:rPr lang="en">
                          <a:latin typeface="Calibri"/>
                          <a:ea typeface="Calibri"/>
                          <a:cs typeface="Calibri"/>
                          <a:sym typeface="Calibri"/>
                        </a:rPr>
                        <a:t>Amygdala- Anger and Rage</a:t>
                      </a:r>
                      <a:endParaRPr>
                        <a:latin typeface="Calibri"/>
                        <a:ea typeface="Calibri"/>
                        <a:cs typeface="Calibri"/>
                        <a:sym typeface="Calibri"/>
                      </a:endParaRPr>
                    </a:p>
                  </a:txBody>
                  <a:tcPr marL="68575" marR="68575" marT="0" marB="0"/>
                </a:tc>
                <a:tc>
                  <a:txBody>
                    <a:bodyPr/>
                    <a:lstStyle/>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p>
                      <a:pPr marL="0" lvl="0" indent="0" algn="l" rtl="0">
                        <a:spcBef>
                          <a:spcPts val="0"/>
                        </a:spcBef>
                        <a:spcAft>
                          <a:spcPts val="0"/>
                        </a:spcAft>
                        <a:buNone/>
                      </a:pPr>
                      <a:r>
                        <a:rPr lang="en">
                          <a:latin typeface="Calibri"/>
                          <a:ea typeface="Calibri"/>
                          <a:cs typeface="Calibri"/>
                          <a:sym typeface="Calibri"/>
                        </a:rPr>
                        <a:t/>
                      </a:r>
                      <a:br>
                        <a:rPr lang="en">
                          <a:latin typeface="Calibri"/>
                          <a:ea typeface="Calibri"/>
                          <a:cs typeface="Calibri"/>
                          <a:sym typeface="Calibri"/>
                        </a:rPr>
                      </a:br>
                      <a:endParaRPr>
                        <a:latin typeface="Calibri"/>
                        <a:ea typeface="Calibri"/>
                        <a:cs typeface="Calibri"/>
                        <a:sym typeface="Calibri"/>
                      </a:endParaRPr>
                    </a:p>
                  </a:txBody>
                  <a:tcPr marL="68575" marR="68575" marT="0" marB="0">
                    <a:solidFill>
                      <a:srgbClr val="FFF2CC"/>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8"/>
          <p:cNvSpPr txBox="1">
            <a:spLocks noGrp="1"/>
          </p:cNvSpPr>
          <p:nvPr>
            <p:ph type="title"/>
          </p:nvPr>
        </p:nvSpPr>
        <p:spPr>
          <a:xfrm>
            <a:off x="311700" y="143200"/>
            <a:ext cx="8520600" cy="874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a:latin typeface="Calibri"/>
                <a:ea typeface="Calibri"/>
                <a:cs typeface="Calibri"/>
                <a:sym typeface="Calibri"/>
              </a:rPr>
              <a:t>4. What if a new zombie virus appeared that was almost the same as the original, but did not affect the cerebellum? Predict what the results would be.</a:t>
            </a:r>
            <a:endParaRPr sz="1800">
              <a:latin typeface="Calibri"/>
              <a:ea typeface="Calibri"/>
              <a:cs typeface="Calibri"/>
              <a:sym typeface="Calibri"/>
            </a:endParaRPr>
          </a:p>
          <a:p>
            <a:pPr marL="0" lvl="0" indent="0" algn="l" rtl="0">
              <a:lnSpc>
                <a:spcPct val="115000"/>
              </a:lnSpc>
              <a:spcBef>
                <a:spcPts val="1000"/>
              </a:spcBef>
              <a:spcAft>
                <a:spcPts val="1000"/>
              </a:spcAft>
              <a:buNone/>
            </a:pPr>
            <a:endParaRPr sz="1200">
              <a:latin typeface="Calibri"/>
              <a:ea typeface="Calibri"/>
              <a:cs typeface="Calibri"/>
              <a:sym typeface="Calibri"/>
            </a:endParaRPr>
          </a:p>
        </p:txBody>
      </p:sp>
      <p:sp>
        <p:nvSpPr>
          <p:cNvPr id="145" name="Google Shape;145;p28"/>
          <p:cNvSpPr txBox="1">
            <a:spLocks noGrp="1"/>
          </p:cNvSpPr>
          <p:nvPr>
            <p:ph type="body" idx="1"/>
          </p:nvPr>
        </p:nvSpPr>
        <p:spPr>
          <a:xfrm>
            <a:off x="265450" y="1770450"/>
            <a:ext cx="8520600" cy="30387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9"/>
          <p:cNvSpPr txBox="1">
            <a:spLocks noGrp="1"/>
          </p:cNvSpPr>
          <p:nvPr>
            <p:ph type="title"/>
          </p:nvPr>
        </p:nvSpPr>
        <p:spPr>
          <a:xfrm>
            <a:off x="311700" y="143200"/>
            <a:ext cx="8520600" cy="8745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a:latin typeface="Calibri"/>
                <a:ea typeface="Calibri"/>
                <a:cs typeface="Calibri"/>
                <a:sym typeface="Calibri"/>
              </a:rPr>
              <a:t>5. What if the virus changed and neither the cerebellum nor the frontal lobe were affected? Predict the results. </a:t>
            </a:r>
            <a:endParaRPr sz="1800">
              <a:latin typeface="Calibri"/>
              <a:ea typeface="Calibri"/>
              <a:cs typeface="Calibri"/>
              <a:sym typeface="Calibri"/>
            </a:endParaRPr>
          </a:p>
          <a:p>
            <a:pPr marL="0" lvl="0" indent="0" algn="l" rtl="0">
              <a:lnSpc>
                <a:spcPct val="115000"/>
              </a:lnSpc>
              <a:spcBef>
                <a:spcPts val="1000"/>
              </a:spcBef>
              <a:spcAft>
                <a:spcPts val="1000"/>
              </a:spcAft>
              <a:buNone/>
            </a:pPr>
            <a:endParaRPr sz="1200">
              <a:latin typeface="Calibri"/>
              <a:ea typeface="Calibri"/>
              <a:cs typeface="Calibri"/>
              <a:sym typeface="Calibri"/>
            </a:endParaRPr>
          </a:p>
        </p:txBody>
      </p:sp>
      <p:sp>
        <p:nvSpPr>
          <p:cNvPr id="151" name="Google Shape;151;p29"/>
          <p:cNvSpPr txBox="1">
            <a:spLocks noGrp="1"/>
          </p:cNvSpPr>
          <p:nvPr>
            <p:ph type="body" idx="1"/>
          </p:nvPr>
        </p:nvSpPr>
        <p:spPr>
          <a:xfrm>
            <a:off x="265450" y="1770450"/>
            <a:ext cx="8520600" cy="3038700"/>
          </a:xfrm>
          <a:prstGeom prst="rect">
            <a:avLst/>
          </a:prstGeom>
          <a:solidFill>
            <a:srgbClr val="FFF2CC"/>
          </a:solidFill>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440</Words>
  <Application>Microsoft Office PowerPoint</Application>
  <PresentationFormat>On-screen Show (16:9)</PresentationFormat>
  <Paragraphs>46</Paragraphs>
  <Slides>17</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Corben</vt:lpstr>
      <vt:lpstr>Simple Light</vt:lpstr>
      <vt:lpstr>PowerPoint Presentation</vt:lpstr>
      <vt:lpstr>PowerPoint Presentation</vt:lpstr>
      <vt:lpstr>PowerPoint Presentation</vt:lpstr>
      <vt:lpstr>Write an equation to match this situation.   Create a graph of this situation on desmos. Use the snipping tool to cut and paste your graph below.</vt:lpstr>
      <vt:lpstr>PowerPoint Presentation</vt:lpstr>
      <vt:lpstr>PowerPoint Presentation</vt:lpstr>
      <vt:lpstr>PowerPoint Presentation</vt:lpstr>
      <vt:lpstr>Write an equation to match this situation.   Create a graph of this situation on desmos (add a table). Use the snipping tool to cut and paste your graph below.</vt:lpstr>
      <vt:lpstr>PowerPoint Presentation</vt:lpstr>
      <vt:lpstr>Explain similarities and differences between The Outbreak’s situation 1 and 2.</vt:lpstr>
      <vt:lpstr>STEM Extension Questions</vt:lpstr>
      <vt:lpstr>1. The rate of infection of any disease will eventually decrease because of many different factors. For the zombie outbreak, the main factors are lack of food (healthy humans) and lack of additional targets (again, healthy humans). For other epidemics or diseases those factors may include the development of a vaccine or the elimination of a vector (the source that carries and distributes the pathogen) such as mosquitos, rats, or other organisms. Historically, factors such as sanitation helped to control the rate of disease spread. What other factors can you think of? </vt:lpstr>
      <vt:lpstr>2. "Virulence" is a measure of how effectively a disease-causing agent can spread through a population. Although the Zombie Virus isn't a real concern for us YET, name at least three more diseases that has a pretty high degree of virulence.  </vt:lpstr>
      <vt:lpstr>PowerPoint Presentation</vt:lpstr>
      <vt:lpstr>3. Name the resulting symptoms if each of these parts were affected.  </vt:lpstr>
      <vt:lpstr>4. What if a new zombie virus appeared that was almost the same as the original, but did not affect the cerebellum? Predict what the results would be. </vt:lpstr>
      <vt:lpstr>5. What if the virus changed and neither the cerebellum nor the frontal lobe were affected? Predict the results.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Feese, Natalee</dc:creator>
  <cp:lastModifiedBy>Feese, Natalee</cp:lastModifiedBy>
  <cp:revision>1</cp:revision>
  <dcterms:modified xsi:type="dcterms:W3CDTF">2019-02-10T21:41:45Z</dcterms:modified>
</cp:coreProperties>
</file>