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66" y="168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56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85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51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043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36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085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93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68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244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882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215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EEF3C-3B0F-4D0B-B547-6C476B4A6C59}" type="datetimeFigureOut">
              <a:rPr lang="en-US" smtClean="0"/>
              <a:t>7/19/2018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90950-EAC5-421C-8B84-79FE92CD39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885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849" y="428625"/>
            <a:ext cx="6096000" cy="8534400"/>
          </a:xfrm>
          <a:prstGeom prst="rect">
            <a:avLst/>
          </a:prstGeom>
          <a:ln w="38100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 flipV="1">
            <a:off x="381000" y="2466975"/>
            <a:ext cx="6096000" cy="18288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90625" y="2596545"/>
            <a:ext cx="449580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n w="12700">
                  <a:solidFill>
                    <a:schemeClr val="tx1"/>
                  </a:solidFill>
                  <a:prstDash val="solid"/>
                </a:ln>
                <a:noFill/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doni MT Black" panose="02070A03080606020203" pitchFamily="18" charset="0"/>
              </a:rPr>
              <a:t>1.4 Literal Equations</a:t>
            </a:r>
            <a:endParaRPr lang="en-US" sz="4800" b="1" dirty="0">
              <a:ln w="12700">
                <a:solidFill>
                  <a:schemeClr val="tx1"/>
                </a:solidFill>
                <a:prstDash val="solid"/>
              </a:ln>
              <a:noFill/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038600" y="304800"/>
            <a:ext cx="2514600" cy="1676400"/>
          </a:xfrm>
          <a:prstGeom prst="wedgeEllipseCallout">
            <a:avLst>
              <a:gd name="adj1" fmla="val -39189"/>
              <a:gd name="adj2" fmla="val 9557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276725" y="490859"/>
            <a:ext cx="204787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/>
              <a:t>A </a:t>
            </a:r>
            <a:r>
              <a:rPr lang="en-US" sz="1100" b="1" dirty="0"/>
              <a:t>formula</a:t>
            </a:r>
            <a:r>
              <a:rPr lang="en-US" sz="1100" dirty="0"/>
              <a:t> is an equation that states a relationship between one quantity and one or more other quantities.  A </a:t>
            </a:r>
            <a:r>
              <a:rPr lang="en-US" sz="1100" b="1" dirty="0"/>
              <a:t>literal equation</a:t>
            </a:r>
            <a:r>
              <a:rPr lang="en-US" sz="1100" dirty="0"/>
              <a:t> is a formula where letters can represent both variables and known constants.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71475" y="482421"/>
            <a:ext cx="3762375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Janet wants to calculate the time it takes to earn a certain amount of interest on a principal amount in an investment with simple interest. What equation can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she use? </a:t>
            </a:r>
            <a:r>
              <a:rPr kumimoji="0" lang="en-US" altLang="en-US" sz="11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(Hint: help Janet solve for time)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50" y="4046160"/>
            <a:ext cx="226695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u="sng" dirty="0"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2 </a:t>
            </a:r>
            <a:endParaRPr lang="en-US" sz="1400" b="1" u="sng" dirty="0" smtClean="0">
              <a:latin typeface="Bodoni MT Black" panose="02070A03080606020203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en-US" sz="1100" b="1" dirty="0" smtClean="0"/>
              <a:t>In </a:t>
            </a:r>
            <a:r>
              <a:rPr lang="en-US" sz="1100" b="1" dirty="0"/>
              <a:t>a half hour, Sarah is meeting her friends at the lake, 6 mi from her house. At what average speed must she ride her bike to get there on time?</a:t>
            </a:r>
            <a:r>
              <a:rPr lang="en-US" sz="1100" b="1" i="1" dirty="0"/>
              <a:t> </a:t>
            </a:r>
            <a:endParaRPr lang="en-US" sz="1100" dirty="0"/>
          </a:p>
        </p:txBody>
      </p:sp>
      <p:cxnSp>
        <p:nvCxnSpPr>
          <p:cNvPr id="17" name="Elbow Connector 16"/>
          <p:cNvCxnSpPr/>
          <p:nvPr/>
        </p:nvCxnSpPr>
        <p:spPr>
          <a:xfrm rot="5400000">
            <a:off x="1804987" y="5005389"/>
            <a:ext cx="2333627" cy="914400"/>
          </a:xfrm>
          <a:prstGeom prst="bentConnector3">
            <a:avLst>
              <a:gd name="adj1" fmla="val 35306"/>
            </a:avLst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33373" y="6629403"/>
            <a:ext cx="6105526" cy="0"/>
          </a:xfrm>
          <a:prstGeom prst="line">
            <a:avLst/>
          </a:prstGeom>
          <a:ln w="38100" cmpd="tri"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4114800"/>
            <a:ext cx="299084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/>
              <a:t>		</a:t>
            </a:r>
            <a:r>
              <a:rPr lang="en-US" sz="1400" b="1" u="sng" dirty="0"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3 </a:t>
            </a:r>
            <a:r>
              <a:rPr lang="en-US" sz="1100" b="1" dirty="0">
                <a:ea typeface="Calibri" pitchFamily="34" charset="0"/>
                <a:cs typeface="Times New Roman" pitchFamily="18" charset="0"/>
              </a:rPr>
              <a:t>A worker at a framing store is making a rectangular frame. He knows that the perimeter of the frame is 144 in. and the length is 40 in. How can he determine the width of frame?</a:t>
            </a:r>
          </a:p>
        </p:txBody>
      </p:sp>
      <p:sp>
        <p:nvSpPr>
          <p:cNvPr id="23" name="Rectangular Callout 22"/>
          <p:cNvSpPr/>
          <p:nvPr/>
        </p:nvSpPr>
        <p:spPr>
          <a:xfrm rot="10800000">
            <a:off x="2590800" y="5219371"/>
            <a:ext cx="1314450" cy="1333828"/>
          </a:xfrm>
          <a:prstGeom prst="wedgeRectCallout">
            <a:avLst>
              <a:gd name="adj1" fmla="val -34601"/>
              <a:gd name="adj2" fmla="val 7606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5314785"/>
            <a:ext cx="1162051" cy="1162215"/>
          </a:xfrm>
          <a:prstGeom prst="rect">
            <a:avLst/>
          </a:prstGeom>
        </p:spPr>
      </p:pic>
      <p:sp>
        <p:nvSpPr>
          <p:cNvPr id="29" name="Rectangle 9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" name="6-Point Star 30"/>
          <p:cNvSpPr/>
          <p:nvPr/>
        </p:nvSpPr>
        <p:spPr>
          <a:xfrm>
            <a:off x="4276725" y="6324600"/>
            <a:ext cx="2228850" cy="28194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6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6" y="7086600"/>
            <a:ext cx="14319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400050" y="6629403"/>
            <a:ext cx="2914649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u="sng" dirty="0">
                <a:latin typeface="Bodoni MT Black" panose="02070A03080606020203" pitchFamily="18" charset="0"/>
                <a:ea typeface="Calibri" pitchFamily="34" charset="0"/>
                <a:cs typeface="Times New Roman" pitchFamily="18" charset="0"/>
              </a:rPr>
              <a:t>Example 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According to </a:t>
            </a:r>
            <a:r>
              <a:rPr kumimoji="0" lang="en-US" altLang="en-US" sz="11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Teo’s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bread recipe, he should bake the bread at 190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 for 30 minutes. His oven measures the temperature in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F. To what temperature in 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°</a:t>
            </a:r>
            <a:r>
              <a:rPr kumimoji="0" lang="en-US" alt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 should he set his oven?</a:t>
            </a:r>
            <a:r>
              <a:rPr kumimoji="0" lang="en-US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9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158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Ben</cp:lastModifiedBy>
  <cp:revision>11</cp:revision>
  <cp:lastPrinted>2018-07-19T17:32:58Z</cp:lastPrinted>
  <dcterms:created xsi:type="dcterms:W3CDTF">2018-07-19T16:27:28Z</dcterms:created>
  <dcterms:modified xsi:type="dcterms:W3CDTF">2018-07-19T18:00:58Z</dcterms:modified>
</cp:coreProperties>
</file>