
<file path=[Content_Types].xml><?xml version="1.0" encoding="utf-8"?>
<Types xmlns="http://schemas.openxmlformats.org/package/2006/content-types"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705" r:id="rId4"/>
  </p:sldMasterIdLst>
  <p:notesMasterIdLst>
    <p:notesMasterId r:id="rId18"/>
  </p:notesMasterIdLst>
  <p:handoutMasterIdLst>
    <p:handoutMasterId r:id="rId19"/>
  </p:handoutMasterIdLst>
  <p:sldIdLst>
    <p:sldId id="269" r:id="rId5"/>
    <p:sldId id="272" r:id="rId6"/>
    <p:sldId id="382" r:id="rId7"/>
    <p:sldId id="389" r:id="rId8"/>
    <p:sldId id="404" r:id="rId9"/>
    <p:sldId id="409" r:id="rId10"/>
    <p:sldId id="423" r:id="rId11"/>
    <p:sldId id="460" r:id="rId12"/>
    <p:sldId id="390" r:id="rId13"/>
    <p:sldId id="394" r:id="rId14"/>
    <p:sldId id="443" r:id="rId15"/>
    <p:sldId id="453" r:id="rId16"/>
    <p:sldId id="458" r:id="rId17"/>
  </p:sldIdLst>
  <p:sldSz cx="12192000" cy="6858000"/>
  <p:notesSz cx="7023100" cy="93091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Fraker, Jennifer L - Office of Teaching and Learning" initials="FJL-OoTaL" lastIdx="1" clrIdx="0">
    <p:extLst/>
  </p:cmAuthor>
  <p:cmAuthor id="2" name="Rogers, Teresa - Division of Student Transition and Career Readiness" initials="RT-DoSTaCR" lastIdx="1" clrIdx="1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00"/>
    <a:srgbClr val="F6E4B0"/>
    <a:srgbClr val="7030A0"/>
    <a:srgbClr val="006600"/>
    <a:srgbClr val="CC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EBC8B11B-E6A7-4C70-B9A6-CCE98BCFF40A}">
  <a:tblStyle styleId="{EBC8B11B-E6A7-4C70-B9A6-CCE98BCFF40A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8EBF5"/>
          </a:solidFill>
        </a:fill>
      </a:tcStyle>
    </a:wholeTbl>
    <a:band1H>
      <a:tcTxStyle b="off" i="off"/>
      <a:tcStyle>
        <a:tcBdr/>
        <a:fill>
          <a:solidFill>
            <a:srgbClr val="CDD4EA"/>
          </a:solidFill>
        </a:fill>
      </a:tcStyle>
    </a:band1H>
    <a:band2H>
      <a:tcTxStyle b="off" i="off"/>
      <a:tcStyle>
        <a:tcBdr/>
      </a:tcStyle>
    </a:band2H>
    <a:band1V>
      <a:tcTxStyle b="off" i="off"/>
      <a:tcStyle>
        <a:tcBdr/>
        <a:fill>
          <a:solidFill>
            <a:srgbClr val="CDD4EA"/>
          </a:solidFill>
        </a:fill>
      </a:tcStyle>
    </a:band1V>
    <a:band2V>
      <a:tcTxStyle b="off" i="off"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24" autoAdjust="0"/>
    <p:restoredTop sz="88668" autoAdjust="0"/>
  </p:normalViewPr>
  <p:slideViewPr>
    <p:cSldViewPr snapToGrid="0">
      <p:cViewPr varScale="1">
        <p:scale>
          <a:sx n="101" d="100"/>
          <a:sy n="101" d="100"/>
        </p:scale>
        <p:origin x="936" y="108"/>
      </p:cViewPr>
      <p:guideLst/>
    </p:cSldViewPr>
  </p:slideViewPr>
  <p:outlineViewPr>
    <p:cViewPr>
      <p:scale>
        <a:sx n="33" d="100"/>
        <a:sy n="33" d="100"/>
      </p:scale>
      <p:origin x="0" y="-2983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98" d="100"/>
        <a:sy n="98" d="100"/>
      </p:scale>
      <p:origin x="0" y="-2204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238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275" y="0"/>
            <a:ext cx="3043238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165670-57F5-4E07-9292-E99CFEDA0EBF}" type="datetimeFigureOut">
              <a:rPr lang="en-US" smtClean="0"/>
              <a:t>5/4/2021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375"/>
            <a:ext cx="3043238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275" y="8842375"/>
            <a:ext cx="3043238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37E55A-D347-4B0D-B3C9-95B35B4962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571796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3043343" cy="4670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308" tIns="93308" rIns="93308" bIns="93308" anchor="t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Shape 4"/>
          <p:cNvSpPr txBox="1">
            <a:spLocks noGrp="1"/>
          </p:cNvSpPr>
          <p:nvPr>
            <p:ph type="dt" idx="10"/>
          </p:nvPr>
        </p:nvSpPr>
        <p:spPr>
          <a:xfrm>
            <a:off x="3978132" y="0"/>
            <a:ext cx="3043343" cy="4670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308" tIns="93308" rIns="93308" bIns="93308" anchor="t" anchorCtr="0"/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Shape 5"/>
          <p:cNvSpPr>
            <a:spLocks noGrp="1" noRot="1" noChangeAspect="1"/>
          </p:cNvSpPr>
          <p:nvPr>
            <p:ph type="sldImg" idx="3"/>
          </p:nvPr>
        </p:nvSpPr>
        <p:spPr>
          <a:xfrm>
            <a:off x="719138" y="1163638"/>
            <a:ext cx="5584825" cy="3141662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Shape 6"/>
          <p:cNvSpPr txBox="1">
            <a:spLocks noGrp="1"/>
          </p:cNvSpPr>
          <p:nvPr>
            <p:ph type="body" idx="1"/>
          </p:nvPr>
        </p:nvSpPr>
        <p:spPr>
          <a:xfrm>
            <a:off x="702310" y="4480004"/>
            <a:ext cx="5618480" cy="36654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308" tIns="93308" rIns="93308" bIns="93308" anchor="t" anchorCtr="0"/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ftr" idx="11"/>
          </p:nvPr>
        </p:nvSpPr>
        <p:spPr>
          <a:xfrm>
            <a:off x="0" y="8842030"/>
            <a:ext cx="3043343" cy="4670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308" tIns="93308" rIns="93308" bIns="93308" anchor="b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Shape 8"/>
          <p:cNvSpPr txBox="1">
            <a:spLocks noGrp="1"/>
          </p:cNvSpPr>
          <p:nvPr>
            <p:ph type="sldNum" idx="12"/>
          </p:nvPr>
        </p:nvSpPr>
        <p:spPr>
          <a:xfrm>
            <a:off x="3978132" y="8842030"/>
            <a:ext cx="3043343" cy="4670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308" tIns="46641" rIns="93308" bIns="46641" anchor="b" anchorCtr="0">
            <a:noAutofit/>
          </a:bodyPr>
          <a:lstStyle/>
          <a:p>
            <a:pPr algn="r">
              <a:buSzPts val="1200"/>
            </a:pPr>
            <a:fld id="{00000000-1234-1234-1234-123412341234}" type="slidenum">
              <a:rPr lang="en-US" sz="120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algn="r">
                <a:buSzPts val="1200"/>
              </a:pPr>
              <a:t>‹#›</a:t>
            </a:fld>
            <a:endParaRPr lang="en-US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94351034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Shape 337"/>
          <p:cNvSpPr txBox="1">
            <a:spLocks noGrp="1"/>
          </p:cNvSpPr>
          <p:nvPr>
            <p:ph type="body" idx="1"/>
          </p:nvPr>
        </p:nvSpPr>
        <p:spPr>
          <a:xfrm>
            <a:off x="702310" y="4480005"/>
            <a:ext cx="5618480" cy="36653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293" tIns="91293" rIns="91293" bIns="91293" anchor="ctr" anchorCtr="0">
            <a:noAutofit/>
          </a:bodyPr>
          <a:lstStyle/>
          <a:p>
            <a:pPr marL="0" indent="0"/>
            <a:endParaRPr sz="1400"/>
          </a:p>
        </p:txBody>
      </p:sp>
      <p:sp>
        <p:nvSpPr>
          <p:cNvPr id="338" name="Shape 338"/>
          <p:cNvSpPr>
            <a:spLocks noGrp="1" noRot="1" noChangeAspect="1"/>
          </p:cNvSpPr>
          <p:nvPr>
            <p:ph type="sldImg" idx="2"/>
          </p:nvPr>
        </p:nvSpPr>
        <p:spPr>
          <a:xfrm>
            <a:off x="719138" y="1163638"/>
            <a:ext cx="5584825" cy="3141662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1038810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 algn="r">
              <a:buSzPts val="1200"/>
            </a:pPr>
            <a:fld id="{00000000-1234-1234-1234-123412341234}" type="slidenum">
              <a:rPr lang="en-US" sz="120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algn="r">
                <a:buSzPts val="1200"/>
              </a:pPr>
              <a:t>2</a:t>
            </a:fld>
            <a:endParaRPr lang="en-US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491400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KRS 156.160 Promulgation of administrative regulations by the Kentucky Board of Education </a:t>
            </a:r>
            <a:endParaRPr lang="en-US" sz="1200" b="0" i="0" u="none" strike="noStrike" cap="none" baseline="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r>
              <a:rPr lang="en-US" sz="12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With the advice of the Local Superintendents Advisory Council (LSAC), the KBE shall promulgate administrative regulations establishing standards that public-school districts shall meet in student, program, service and operational performance. These regulations shall comply with the expected outcomes for students and schools set forth in KRS 158:6451.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algn="r">
              <a:buSzPts val="1200"/>
            </a:pPr>
            <a:fld id="{00000000-1234-1234-1234-123412341234}" type="slidenum">
              <a:rPr lang="en-US" sz="120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algn="r">
                <a:buSzPts val="1200"/>
              </a:pPr>
              <a:t>4</a:t>
            </a:fld>
            <a:endParaRPr lang="en-US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580871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0A6518-5E98-47C0-930C-AF3FB04C41E1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16275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lang="en-US" b="1" dirty="0"/>
              <a:t>Note:</a:t>
            </a:r>
            <a:r>
              <a:rPr lang="en-US" dirty="0"/>
              <a:t> Strands are not denoted in the standard coding.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 algn="r">
              <a:buSzPts val="1200"/>
            </a:pPr>
            <a:fld id="{00000000-1234-1234-1234-123412341234}" type="slidenum">
              <a:rPr lang="en-US" sz="120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algn="r">
                <a:buSzPts val="1200"/>
              </a:pPr>
              <a:t>10</a:t>
            </a:fld>
            <a:endParaRPr lang="en-US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240395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Note: The Essential Skills and Financial Literacy domains were written to align with the statutes listed above. </a:t>
            </a:r>
          </a:p>
          <a:p>
            <a:endParaRPr lang="en-US" dirty="0"/>
          </a:p>
          <a:p>
            <a:r>
              <a:rPr lang="en-US" dirty="0"/>
              <a:t>The Essential Skills domain includes Communication - Speaking &amp; Listening standards. These were removed from the revised Reading &amp; Writing standards.</a:t>
            </a:r>
          </a:p>
          <a:p>
            <a:endParaRPr lang="en-US" dirty="0"/>
          </a:p>
          <a:p>
            <a:r>
              <a:rPr lang="en-US" sz="1200" b="1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KRS 158.1413 Essential Workplace Ethics Instruction </a:t>
            </a:r>
            <a:endParaRPr lang="en-US" sz="1200" b="0" i="0" u="none" strike="noStrike" cap="none" baseline="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r>
              <a:rPr lang="en-US" sz="12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Beginning with the 2019-2020 school year, each school district shall implement essential workplace ethics programs that promote characteristics that are critical to success in the workplace. </a:t>
            </a:r>
            <a:endParaRPr lang="en-US" sz="1200" b="1" i="0" u="none" strike="noStrike" cap="none" baseline="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endParaRPr lang="en-US" sz="1200" b="1" i="0" u="none" strike="noStrike" cap="none" baseline="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r>
              <a:rPr lang="en-US" sz="1200" b="1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KRS 158.1411 Financial Literacy </a:t>
            </a:r>
            <a:endParaRPr lang="en-US" sz="1200" b="0" i="0" u="none" strike="noStrike" cap="none" baseline="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r>
              <a:rPr lang="en-US" sz="12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Beginning with the entering ninth grade class of the 2020-2021 school year and each year thereafter, successful completion of one (1) or more courses or programs that meet the financial literacy standards shall be a Kentucky public high school graduation requirement. </a:t>
            </a:r>
            <a:endParaRPr lang="en-US" sz="1200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0A6518-5E98-47C0-930C-AF3FB04C41E1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177737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  <a:tabLst/>
                <a:defRPr/>
              </a:pPr>
              <a:t>12</a:t>
            </a:fld>
            <a:endParaRPr kumimoji="0" lang="en-US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493932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  <a:tabLst/>
                <a:defRPr/>
              </a:pPr>
              <a:t>13</a:t>
            </a:fld>
            <a:endParaRPr kumimoji="0" lang="en-US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320384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Slide">
  <p:cSld name="Title Slide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Shape 26"/>
          <p:cNvSpPr txBox="1">
            <a:spLocks noGrp="1"/>
          </p:cNvSpPr>
          <p:nvPr>
            <p:ph type="ctrTitle"/>
          </p:nvPr>
        </p:nvSpPr>
        <p:spPr>
          <a:xfrm>
            <a:off x="874469" y="1477104"/>
            <a:ext cx="8664600" cy="164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2B62"/>
              </a:buClr>
              <a:buSzPts val="5400"/>
              <a:buFont typeface="Georgia"/>
              <a:buNone/>
              <a:defRPr sz="5400" b="0" i="0" u="none" strike="noStrike" cap="none">
                <a:solidFill>
                  <a:srgbClr val="072B62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7" name="Shape 27"/>
          <p:cNvSpPr txBox="1">
            <a:spLocks noGrp="1"/>
          </p:cNvSpPr>
          <p:nvPr>
            <p:ph type="subTitle" idx="1"/>
          </p:nvPr>
        </p:nvSpPr>
        <p:spPr>
          <a:xfrm>
            <a:off x="1285102" y="3346212"/>
            <a:ext cx="8298300" cy="109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2800"/>
              <a:buFont typeface="Noto Sans Symbols"/>
              <a:buNone/>
              <a:defRPr sz="2800" b="0" i="0" u="none" strike="noStrike" cap="none">
                <a:solidFill>
                  <a:srgbClr val="7F7F7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R="0" lvl="1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2560"/>
              <a:buFont typeface="Source Sans Pro"/>
              <a:buNone/>
              <a:defRPr sz="3200" b="0" i="0" u="none" strike="noStrike" cap="none">
                <a:solidFill>
                  <a:srgbClr val="888888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R="0" lvl="2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2800"/>
              <a:buFont typeface="Noto Sans Symbols"/>
              <a:buNone/>
              <a:defRPr sz="2800" b="0" i="0" u="none" strike="noStrike" cap="none">
                <a:solidFill>
                  <a:srgbClr val="888888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R="0" lvl="3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2400"/>
              <a:buFont typeface="Noto Sans Symbols"/>
              <a:buNone/>
              <a:defRPr sz="2400" b="0" i="0" u="none" strike="noStrike" cap="none">
                <a:solidFill>
                  <a:srgbClr val="888888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R="0" lvl="4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2400"/>
              <a:buFont typeface="Noto Sans Symbols"/>
              <a:buNone/>
              <a:defRPr sz="2400" b="0" i="0" u="none" strike="noStrike" cap="none">
                <a:solidFill>
                  <a:srgbClr val="888888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R="0" lvl="5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None/>
              <a:defRPr sz="1200" b="0" i="0" u="none" strike="noStrike" cap="none">
                <a:solidFill>
                  <a:srgbClr val="888888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R="0" lvl="6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None/>
              <a:defRPr sz="1200" b="0" i="0" u="none" strike="noStrike" cap="none">
                <a:solidFill>
                  <a:srgbClr val="888888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R="0" lvl="7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None/>
              <a:defRPr sz="1200" b="0" i="0" u="none" strike="noStrike" cap="none">
                <a:solidFill>
                  <a:srgbClr val="888888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R="0" lvl="8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None/>
              <a:defRPr sz="1200" b="0" i="0" u="none" strike="noStrike" cap="none">
                <a:solidFill>
                  <a:srgbClr val="888888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grpSp>
        <p:nvGrpSpPr>
          <p:cNvPr id="28" name="Shape 28"/>
          <p:cNvGrpSpPr/>
          <p:nvPr/>
        </p:nvGrpSpPr>
        <p:grpSpPr>
          <a:xfrm>
            <a:off x="0" y="0"/>
            <a:ext cx="12192133" cy="6866567"/>
            <a:chOff x="0" y="-8467"/>
            <a:chExt cx="12192133" cy="6866567"/>
          </a:xfrm>
        </p:grpSpPr>
        <p:cxnSp>
          <p:nvCxnSpPr>
            <p:cNvPr id="29" name="Shape 29"/>
            <p:cNvCxnSpPr/>
            <p:nvPr/>
          </p:nvCxnSpPr>
          <p:spPr>
            <a:xfrm>
              <a:off x="9169166" y="-8467"/>
              <a:ext cx="1783200" cy="6856500"/>
            </a:xfrm>
            <a:prstGeom prst="straightConnector1">
              <a:avLst/>
            </a:prstGeom>
            <a:noFill/>
            <a:ln w="9525" cap="flat" cmpd="sng">
              <a:solidFill>
                <a:schemeClr val="accent1">
                  <a:alpha val="69411"/>
                </a:schemeClr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30" name="Shape 30"/>
            <p:cNvCxnSpPr/>
            <p:nvPr/>
          </p:nvCxnSpPr>
          <p:spPr>
            <a:xfrm flipH="1">
              <a:off x="8475125" y="3681413"/>
              <a:ext cx="3713700" cy="3166500"/>
            </a:xfrm>
            <a:prstGeom prst="straightConnector1">
              <a:avLst/>
            </a:prstGeom>
            <a:noFill/>
            <a:ln w="9525" cap="flat" cmpd="sng">
              <a:solidFill>
                <a:schemeClr val="accent1">
                  <a:alpha val="69411"/>
                </a:schemeClr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31" name="Shape 31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0" t="0" r="0" b="0"/>
              <a:pathLst>
                <a:path w="3007349" h="6866467" extrusionOk="0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5686"/>
              </a:schemeClr>
            </a:solidFill>
            <a:ln>
              <a:noFill/>
            </a:ln>
          </p:spPr>
        </p:sp>
        <p:sp>
          <p:nvSpPr>
            <p:cNvPr id="32" name="Shape 32"/>
            <p:cNvSpPr/>
            <p:nvPr/>
          </p:nvSpPr>
          <p:spPr>
            <a:xfrm>
              <a:off x="9603442" y="-8467"/>
              <a:ext cx="2586178" cy="6866467"/>
            </a:xfrm>
            <a:custGeom>
              <a:avLst/>
              <a:gdLst/>
              <a:ahLst/>
              <a:cxnLst/>
              <a:rect l="0" t="0" r="0" b="0"/>
              <a:pathLst>
                <a:path w="2573311" h="6866467" extrusionOk="0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</p:spPr>
        </p:sp>
        <p:sp>
          <p:nvSpPr>
            <p:cNvPr id="33" name="Shape 33"/>
            <p:cNvSpPr/>
            <p:nvPr/>
          </p:nvSpPr>
          <p:spPr>
            <a:xfrm>
              <a:off x="8932333" y="3048000"/>
              <a:ext cx="3259800" cy="3810000"/>
            </a:xfrm>
            <a:prstGeom prst="triangle">
              <a:avLst>
                <a:gd name="adj" fmla="val 100000"/>
              </a:avLst>
            </a:prstGeom>
            <a:solidFill>
              <a:srgbClr val="374C81">
                <a:alpha val="654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" name="Shape 34"/>
            <p:cNvSpPr/>
            <p:nvPr/>
          </p:nvSpPr>
          <p:spPr>
            <a:xfrm>
              <a:off x="9190612" y="-8467"/>
              <a:ext cx="3000914" cy="6866467"/>
            </a:xfrm>
            <a:custGeom>
              <a:avLst/>
              <a:gdLst/>
              <a:ahLst/>
              <a:cxnLst/>
              <a:rect l="0" t="0" r="0" b="0"/>
              <a:pathLst>
                <a:path w="2858013" h="6866467" extrusionOk="0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74C81">
                <a:alpha val="49411"/>
              </a:srgbClr>
            </a:solidFill>
            <a:ln>
              <a:noFill/>
            </a:ln>
          </p:spPr>
        </p:sp>
        <p:sp>
          <p:nvSpPr>
            <p:cNvPr id="35" name="Shape 35"/>
            <p:cNvSpPr/>
            <p:nvPr/>
          </p:nvSpPr>
          <p:spPr>
            <a:xfrm>
              <a:off x="10898730" y="-8467"/>
              <a:ext cx="1290094" cy="6858000"/>
            </a:xfrm>
            <a:custGeom>
              <a:avLst/>
              <a:gdLst/>
              <a:ahLst/>
              <a:cxnLst/>
              <a:rect l="0" t="0" r="0" b="0"/>
              <a:pathLst>
                <a:path w="1290094" h="6858000" extrusionOk="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rgbClr val="5963B8">
                <a:alpha val="69411"/>
              </a:srgbClr>
            </a:solidFill>
            <a:ln>
              <a:noFill/>
            </a:ln>
          </p:spPr>
        </p:sp>
        <p:sp>
          <p:nvSpPr>
            <p:cNvPr id="36" name="Shape 36"/>
            <p:cNvSpPr/>
            <p:nvPr/>
          </p:nvSpPr>
          <p:spPr>
            <a:xfrm>
              <a:off x="10938999" y="-8467"/>
              <a:ext cx="1249825" cy="6858000"/>
            </a:xfrm>
            <a:custGeom>
              <a:avLst/>
              <a:gdLst/>
              <a:ahLst/>
              <a:cxnLst/>
              <a:rect l="0" t="0" r="0" b="0"/>
              <a:pathLst>
                <a:path w="1249825" h="6858000" extrusionOk="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FA1CF"/>
            </a:solidFill>
            <a:ln>
              <a:noFill/>
            </a:ln>
          </p:spPr>
        </p:sp>
        <p:sp>
          <p:nvSpPr>
            <p:cNvPr id="37" name="Shape 37"/>
            <p:cNvSpPr/>
            <p:nvPr/>
          </p:nvSpPr>
          <p:spPr>
            <a:xfrm>
              <a:off x="10371666" y="3589867"/>
              <a:ext cx="1817100" cy="3268200"/>
            </a:xfrm>
            <a:prstGeom prst="triangle">
              <a:avLst>
                <a:gd name="adj" fmla="val 100000"/>
              </a:avLst>
            </a:prstGeom>
            <a:solidFill>
              <a:srgbClr val="374C81">
                <a:alpha val="654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" name="Shape 38"/>
            <p:cNvSpPr/>
            <p:nvPr/>
          </p:nvSpPr>
          <p:spPr>
            <a:xfrm>
              <a:off x="0" y="4013200"/>
              <a:ext cx="448800" cy="2844900"/>
            </a:xfrm>
            <a:prstGeom prst="triangle">
              <a:avLst>
                <a:gd name="adj" fmla="val 0"/>
              </a:avLst>
            </a:prstGeom>
            <a:solidFill>
              <a:srgbClr val="072B62">
                <a:alpha val="69411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39" name="Shape 39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747105" y="0"/>
            <a:ext cx="2377440" cy="2377438"/>
          </a:xfrm>
          <a:prstGeom prst="rect">
            <a:avLst/>
          </a:prstGeom>
          <a:noFill/>
          <a:ln>
            <a:noFill/>
          </a:ln>
        </p:spPr>
      </p:pic>
      <p:sp>
        <p:nvSpPr>
          <p:cNvPr id="40" name="Shape 40"/>
          <p:cNvSpPr/>
          <p:nvPr/>
        </p:nvSpPr>
        <p:spPr>
          <a:xfrm rot="10800000" flipH="1">
            <a:off x="1" y="-127"/>
            <a:ext cx="1177500" cy="5336400"/>
          </a:xfrm>
          <a:prstGeom prst="triangle">
            <a:avLst>
              <a:gd name="adj" fmla="val 0"/>
            </a:avLst>
          </a:prstGeom>
          <a:solidFill>
            <a:srgbClr val="6F81AC">
              <a:alpha val="80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" name="Shape 41"/>
          <p:cNvSpPr txBox="1">
            <a:spLocks noGrp="1"/>
          </p:cNvSpPr>
          <p:nvPr>
            <p:ph type="dt" idx="10"/>
          </p:nvPr>
        </p:nvSpPr>
        <p:spPr>
          <a:xfrm>
            <a:off x="10650823" y="6289723"/>
            <a:ext cx="1416000" cy="38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6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ustom Layout">
  <p:cSld name="Custom Layout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Shape 51"/>
          <p:cNvSpPr txBox="1">
            <a:spLocks noGrp="1"/>
          </p:cNvSpPr>
          <p:nvPr>
            <p:ph type="title"/>
          </p:nvPr>
        </p:nvSpPr>
        <p:spPr>
          <a:xfrm>
            <a:off x="555786" y="257216"/>
            <a:ext cx="8992500" cy="13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2B62"/>
              </a:buClr>
              <a:buSzPts val="4400"/>
              <a:buFont typeface="Georgia"/>
              <a:buNone/>
              <a:defRPr sz="4400" b="0" i="0" u="none" strike="noStrike" cap="none">
                <a:solidFill>
                  <a:srgbClr val="072B62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2" name="Shape 52"/>
          <p:cNvSpPr txBox="1">
            <a:spLocks noGrp="1"/>
          </p:cNvSpPr>
          <p:nvPr>
            <p:ph type="sldNum" idx="12"/>
          </p:nvPr>
        </p:nvSpPr>
        <p:spPr>
          <a:xfrm>
            <a:off x="11016766" y="6309650"/>
            <a:ext cx="6834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53" name="Shape 53"/>
          <p:cNvSpPr txBox="1">
            <a:spLocks noGrp="1"/>
          </p:cNvSpPr>
          <p:nvPr>
            <p:ph type="body" idx="1"/>
          </p:nvPr>
        </p:nvSpPr>
        <p:spPr>
          <a:xfrm>
            <a:off x="581634" y="1796387"/>
            <a:ext cx="9090000" cy="487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3600"/>
              <a:buFont typeface="Noto Sans Symbols"/>
              <a:buNone/>
              <a:defRPr sz="36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914400" marR="0" lvl="1" indent="-3911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2560"/>
              <a:buFont typeface="Source Sans Pro"/>
              <a:buChar char="●"/>
              <a:defRPr sz="32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4064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2800"/>
              <a:buFont typeface="Noto Sans Symbols"/>
              <a:buChar char="✓"/>
              <a:defRPr sz="28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810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2400"/>
              <a:buFont typeface="Noto Sans Symbols"/>
              <a:buChar char="▶"/>
              <a:defRPr sz="24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810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2400"/>
              <a:buFont typeface="Noto Sans Symbols"/>
              <a:buChar char="▶"/>
              <a:defRPr sz="24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28955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28955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>
  <p:cSld name="Two Conten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55"/>
          <p:cNvSpPr txBox="1">
            <a:spLocks noGrp="1"/>
          </p:cNvSpPr>
          <p:nvPr>
            <p:ph type="title"/>
          </p:nvPr>
        </p:nvSpPr>
        <p:spPr>
          <a:xfrm>
            <a:off x="581633" y="311380"/>
            <a:ext cx="8944500" cy="13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2B62"/>
              </a:buClr>
              <a:buSzPts val="4400"/>
              <a:buFont typeface="Georgia"/>
              <a:buNone/>
              <a:defRPr sz="4400" b="0" i="0" u="none" strike="noStrike" cap="none">
                <a:solidFill>
                  <a:srgbClr val="072B62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6" name="Shape 56"/>
          <p:cNvSpPr txBox="1">
            <a:spLocks noGrp="1"/>
          </p:cNvSpPr>
          <p:nvPr>
            <p:ph type="sldNum" idx="12"/>
          </p:nvPr>
        </p:nvSpPr>
        <p:spPr>
          <a:xfrm>
            <a:off x="11016766" y="6309650"/>
            <a:ext cx="6834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57" name="Shape 57"/>
          <p:cNvSpPr txBox="1">
            <a:spLocks noGrp="1"/>
          </p:cNvSpPr>
          <p:nvPr>
            <p:ph type="body" idx="1"/>
          </p:nvPr>
        </p:nvSpPr>
        <p:spPr>
          <a:xfrm>
            <a:off x="581633" y="1801625"/>
            <a:ext cx="4297800" cy="469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457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3600"/>
              <a:buFont typeface="Noto Sans Symbols"/>
              <a:buChar char="▶"/>
              <a:defRPr sz="36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914400" marR="0" lvl="1" indent="-3911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2560"/>
              <a:buFont typeface="Source Sans Pro"/>
              <a:buChar char="●"/>
              <a:defRPr sz="32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4064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2800"/>
              <a:buFont typeface="Noto Sans Symbols"/>
              <a:buChar char="✓"/>
              <a:defRPr sz="28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810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2400"/>
              <a:buFont typeface="Noto Sans Symbols"/>
              <a:buChar char="▶"/>
              <a:defRPr sz="24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810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2400"/>
              <a:buFont typeface="Source Sans Pro"/>
              <a:buChar char="●"/>
              <a:defRPr sz="24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28955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28955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58" name="Shape 58"/>
          <p:cNvSpPr txBox="1">
            <a:spLocks noGrp="1"/>
          </p:cNvSpPr>
          <p:nvPr>
            <p:ph type="body" idx="2"/>
          </p:nvPr>
        </p:nvSpPr>
        <p:spPr>
          <a:xfrm>
            <a:off x="5228456" y="1801625"/>
            <a:ext cx="4297800" cy="469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457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3600"/>
              <a:buFont typeface="Noto Sans Symbols"/>
              <a:buChar char="▶"/>
              <a:defRPr sz="36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914400" marR="0" lvl="1" indent="-3911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2560"/>
              <a:buFont typeface="Source Sans Pro"/>
              <a:buChar char="●"/>
              <a:defRPr sz="32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4064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2800"/>
              <a:buFont typeface="Noto Sans Symbols"/>
              <a:buChar char="✓"/>
              <a:defRPr sz="28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810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2400"/>
              <a:buFont typeface="Noto Sans Symbols"/>
              <a:buChar char="▶"/>
              <a:defRPr sz="24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810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2400"/>
              <a:buFont typeface="Source Sans Pro"/>
              <a:buChar char="●"/>
              <a:defRPr sz="24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28955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28955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wo Content">
  <p:cSld name="1_Two Content"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Shape 60"/>
          <p:cNvSpPr txBox="1">
            <a:spLocks noGrp="1"/>
          </p:cNvSpPr>
          <p:nvPr>
            <p:ph type="title"/>
          </p:nvPr>
        </p:nvSpPr>
        <p:spPr>
          <a:xfrm>
            <a:off x="581633" y="311380"/>
            <a:ext cx="8944500" cy="13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2B62"/>
              </a:buClr>
              <a:buSzPts val="4400"/>
              <a:buFont typeface="Georgia"/>
              <a:buNone/>
              <a:defRPr sz="4400" b="0" i="0" u="none" strike="noStrike" cap="none">
                <a:solidFill>
                  <a:srgbClr val="072B62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1" name="Shape 61"/>
          <p:cNvSpPr txBox="1">
            <a:spLocks noGrp="1"/>
          </p:cNvSpPr>
          <p:nvPr>
            <p:ph type="sldNum" idx="12"/>
          </p:nvPr>
        </p:nvSpPr>
        <p:spPr>
          <a:xfrm>
            <a:off x="11016766" y="6309650"/>
            <a:ext cx="6834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62" name="Shape 62"/>
          <p:cNvSpPr txBox="1">
            <a:spLocks noGrp="1"/>
          </p:cNvSpPr>
          <p:nvPr>
            <p:ph type="body" idx="1"/>
          </p:nvPr>
        </p:nvSpPr>
        <p:spPr>
          <a:xfrm>
            <a:off x="5228456" y="1801625"/>
            <a:ext cx="4297800" cy="469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457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3600"/>
              <a:buFont typeface="Noto Sans Symbols"/>
              <a:buChar char="▶"/>
              <a:defRPr sz="36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914400" marR="0" lvl="1" indent="-3911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2560"/>
              <a:buFont typeface="Source Sans Pro"/>
              <a:buChar char="●"/>
              <a:defRPr sz="32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4064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2800"/>
              <a:buFont typeface="Noto Sans Symbols"/>
              <a:buChar char="✓"/>
              <a:defRPr sz="28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810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2400"/>
              <a:buFont typeface="Noto Sans Symbols"/>
              <a:buChar char="▶"/>
              <a:defRPr sz="24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810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2400"/>
              <a:buFont typeface="Source Sans Pro"/>
              <a:buChar char="●"/>
              <a:defRPr sz="24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28955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28955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63" name="Shape 63"/>
          <p:cNvSpPr>
            <a:spLocks noGrp="1"/>
          </p:cNvSpPr>
          <p:nvPr>
            <p:ph type="pic" idx="2"/>
          </p:nvPr>
        </p:nvSpPr>
        <p:spPr>
          <a:xfrm>
            <a:off x="581025" y="1801813"/>
            <a:ext cx="4481400" cy="469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3600"/>
              <a:buFont typeface="Noto Sans Symbols"/>
              <a:buChar char="▶"/>
              <a:defRPr sz="36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R="0" lvl="1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2560"/>
              <a:buFont typeface="Source Sans Pro"/>
              <a:buChar char="●"/>
              <a:defRPr sz="32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R="0" lvl="2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2800"/>
              <a:buFont typeface="Noto Sans Symbols"/>
              <a:buChar char="✓"/>
              <a:defRPr sz="28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R="0" lvl="3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2400"/>
              <a:buFont typeface="Noto Sans Symbols"/>
              <a:buChar char="▶"/>
              <a:defRPr sz="24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R="0" lvl="4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2400"/>
              <a:buFont typeface="Noto Sans Symbols"/>
              <a:buChar char="▶"/>
              <a:defRPr sz="24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R="0" lvl="5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R="0" lvl="6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R="0" lvl="7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R="0" lvl="8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Custom Layout">
  <p:cSld name="1_Custom Layout"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65"/>
          <p:cNvSpPr txBox="1">
            <a:spLocks noGrp="1"/>
          </p:cNvSpPr>
          <p:nvPr>
            <p:ph type="title"/>
          </p:nvPr>
        </p:nvSpPr>
        <p:spPr>
          <a:xfrm>
            <a:off x="555786" y="257216"/>
            <a:ext cx="8992500" cy="13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2B62"/>
              </a:buClr>
              <a:buSzPts val="4400"/>
              <a:buFont typeface="Georgia"/>
              <a:buNone/>
              <a:defRPr sz="4400" b="0" i="0" u="none" strike="noStrike" cap="none">
                <a:solidFill>
                  <a:srgbClr val="072B62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6" name="Shape 66"/>
          <p:cNvSpPr txBox="1">
            <a:spLocks noGrp="1"/>
          </p:cNvSpPr>
          <p:nvPr>
            <p:ph type="sldNum" idx="12"/>
          </p:nvPr>
        </p:nvSpPr>
        <p:spPr>
          <a:xfrm>
            <a:off x="11016766" y="6309650"/>
            <a:ext cx="6834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67" name="Shape 67"/>
          <p:cNvSpPr txBox="1">
            <a:spLocks noGrp="1"/>
          </p:cNvSpPr>
          <p:nvPr>
            <p:ph type="body" idx="1"/>
          </p:nvPr>
        </p:nvSpPr>
        <p:spPr>
          <a:xfrm>
            <a:off x="581633" y="1801625"/>
            <a:ext cx="4297800" cy="469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3600"/>
              <a:buFont typeface="Noto Sans Symbols"/>
              <a:buNone/>
              <a:defRPr sz="36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914400" marR="0" lvl="1" indent="-3911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2560"/>
              <a:buFont typeface="Source Sans Pro"/>
              <a:buChar char="●"/>
              <a:defRPr sz="32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4064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2800"/>
              <a:buFont typeface="Noto Sans Symbols"/>
              <a:buChar char="✓"/>
              <a:defRPr sz="28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810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2400"/>
              <a:buFont typeface="Noto Sans Symbols"/>
              <a:buChar char="▶"/>
              <a:defRPr sz="24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810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2400"/>
              <a:buFont typeface="Noto Sans Symbols"/>
              <a:buChar char="▶"/>
              <a:defRPr sz="24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28955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28955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68" name="Shape 68"/>
          <p:cNvSpPr txBox="1">
            <a:spLocks noGrp="1"/>
          </p:cNvSpPr>
          <p:nvPr>
            <p:ph type="body" idx="2"/>
          </p:nvPr>
        </p:nvSpPr>
        <p:spPr>
          <a:xfrm>
            <a:off x="5228456" y="1801625"/>
            <a:ext cx="4297800" cy="469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3600"/>
              <a:buFont typeface="Noto Sans Symbols"/>
              <a:buNone/>
              <a:defRPr sz="36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914400" marR="0" lvl="1" indent="-3911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2560"/>
              <a:buFont typeface="Source Sans Pro"/>
              <a:buChar char="●"/>
              <a:defRPr sz="32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4064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2800"/>
              <a:buFont typeface="Noto Sans Symbols"/>
              <a:buChar char="✓"/>
              <a:defRPr sz="28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810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2400"/>
              <a:buFont typeface="Noto Sans Symbols"/>
              <a:buChar char="▶"/>
              <a:defRPr sz="24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810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2400"/>
              <a:buFont typeface="Noto Sans Symbols"/>
              <a:buChar char="▶"/>
              <a:defRPr sz="24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28955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28955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>
  <p:cSld name="Content with Caption"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Shape 82"/>
          <p:cNvSpPr txBox="1">
            <a:spLocks noGrp="1"/>
          </p:cNvSpPr>
          <p:nvPr>
            <p:ph type="body" idx="1"/>
          </p:nvPr>
        </p:nvSpPr>
        <p:spPr>
          <a:xfrm>
            <a:off x="3507475" y="514924"/>
            <a:ext cx="5766600" cy="602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457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3600"/>
              <a:buFont typeface="Noto Sans Symbols"/>
              <a:buChar char="▶"/>
              <a:defRPr sz="36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914400" marR="0" lvl="1" indent="-3911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2560"/>
              <a:buFont typeface="Source Sans Pro"/>
              <a:buChar char="●"/>
              <a:defRPr sz="32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4064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2800"/>
              <a:buFont typeface="Noto Sans Symbols"/>
              <a:buChar char="✓"/>
              <a:defRPr sz="28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810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2400"/>
              <a:buFont typeface="Noto Sans Symbols"/>
              <a:buChar char="▶"/>
              <a:defRPr sz="24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810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2400"/>
              <a:buFont typeface="Noto Sans Symbols"/>
              <a:buChar char="▶"/>
              <a:defRPr sz="24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28955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28955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83" name="Shape 83"/>
          <p:cNvSpPr txBox="1">
            <a:spLocks noGrp="1"/>
          </p:cNvSpPr>
          <p:nvPr>
            <p:ph type="sldNum" idx="12"/>
          </p:nvPr>
        </p:nvSpPr>
        <p:spPr>
          <a:xfrm>
            <a:off x="11016766" y="6309650"/>
            <a:ext cx="6834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84" name="Shape 84"/>
          <p:cNvSpPr>
            <a:spLocks noGrp="1"/>
          </p:cNvSpPr>
          <p:nvPr>
            <p:ph type="pic" idx="2"/>
          </p:nvPr>
        </p:nvSpPr>
        <p:spPr>
          <a:xfrm>
            <a:off x="573088" y="2629957"/>
            <a:ext cx="2525700" cy="179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3600"/>
              <a:buFont typeface="Noto Sans Symbols"/>
              <a:buChar char="▶"/>
              <a:defRPr sz="36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R="0" lvl="1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2560"/>
              <a:buFont typeface="Source Sans Pro"/>
              <a:buChar char="●"/>
              <a:defRPr sz="32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R="0" lvl="2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2800"/>
              <a:buFont typeface="Noto Sans Symbols"/>
              <a:buChar char="✓"/>
              <a:defRPr sz="28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R="0" lvl="3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2400"/>
              <a:buFont typeface="Noto Sans Symbols"/>
              <a:buChar char="▶"/>
              <a:defRPr sz="24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R="0" lvl="4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2400"/>
              <a:buFont typeface="Noto Sans Symbols"/>
              <a:buChar char="▶"/>
              <a:defRPr sz="24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R="0" lvl="5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R="0" lvl="6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R="0" lvl="7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R="0" lvl="8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85" name="Shape 85"/>
          <p:cNvSpPr>
            <a:spLocks noGrp="1"/>
          </p:cNvSpPr>
          <p:nvPr>
            <p:ph type="pic" idx="3"/>
          </p:nvPr>
        </p:nvSpPr>
        <p:spPr>
          <a:xfrm>
            <a:off x="573088" y="514924"/>
            <a:ext cx="2525700" cy="179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3600"/>
              <a:buFont typeface="Noto Sans Symbols"/>
              <a:buChar char="▶"/>
              <a:defRPr sz="36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R="0" lvl="1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2560"/>
              <a:buFont typeface="Source Sans Pro"/>
              <a:buChar char="●"/>
              <a:defRPr sz="32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R="0" lvl="2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2800"/>
              <a:buFont typeface="Noto Sans Symbols"/>
              <a:buChar char="✓"/>
              <a:defRPr sz="28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R="0" lvl="3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2400"/>
              <a:buFont typeface="Noto Sans Symbols"/>
              <a:buChar char="▶"/>
              <a:defRPr sz="24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R="0" lvl="4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2400"/>
              <a:buFont typeface="Noto Sans Symbols"/>
              <a:buChar char="▶"/>
              <a:defRPr sz="24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R="0" lvl="5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R="0" lvl="6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R="0" lvl="7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R="0" lvl="8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86" name="Shape 86"/>
          <p:cNvSpPr>
            <a:spLocks noGrp="1"/>
          </p:cNvSpPr>
          <p:nvPr>
            <p:ph type="pic" idx="4"/>
          </p:nvPr>
        </p:nvSpPr>
        <p:spPr>
          <a:xfrm>
            <a:off x="573088" y="4744990"/>
            <a:ext cx="2525700" cy="179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3600"/>
              <a:buFont typeface="Noto Sans Symbols"/>
              <a:buChar char="▶"/>
              <a:defRPr sz="36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R="0" lvl="1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2560"/>
              <a:buFont typeface="Source Sans Pro"/>
              <a:buChar char="●"/>
              <a:defRPr sz="32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R="0" lvl="2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2800"/>
              <a:buFont typeface="Noto Sans Symbols"/>
              <a:buChar char="✓"/>
              <a:defRPr sz="28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R="0" lvl="3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2400"/>
              <a:buFont typeface="Noto Sans Symbols"/>
              <a:buChar char="▶"/>
              <a:defRPr sz="24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R="0" lvl="4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2400"/>
              <a:buFont typeface="Noto Sans Symbols"/>
              <a:buChar char="▶"/>
              <a:defRPr sz="24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R="0" lvl="5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R="0" lvl="6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R="0" lvl="7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R="0" lvl="8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with Caption">
  <p:cSld name="Quote with Caption"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Shape 91"/>
          <p:cNvSpPr txBox="1">
            <a:spLocks noGrp="1"/>
          </p:cNvSpPr>
          <p:nvPr>
            <p:ph type="title"/>
          </p:nvPr>
        </p:nvSpPr>
        <p:spPr>
          <a:xfrm>
            <a:off x="931334" y="609600"/>
            <a:ext cx="8094000" cy="302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2B62"/>
              </a:buClr>
              <a:buSzPts val="4400"/>
              <a:buFont typeface="Georgia"/>
              <a:buNone/>
              <a:defRPr sz="4400" b="0" i="0" u="none" strike="noStrike" cap="none">
                <a:solidFill>
                  <a:srgbClr val="072B62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2" name="Shape 92"/>
          <p:cNvSpPr txBox="1">
            <a:spLocks noGrp="1"/>
          </p:cNvSpPr>
          <p:nvPr>
            <p:ph type="sldNum" idx="12"/>
          </p:nvPr>
        </p:nvSpPr>
        <p:spPr>
          <a:xfrm>
            <a:off x="11016766" y="6309650"/>
            <a:ext cx="6834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93" name="Shape 93"/>
          <p:cNvSpPr txBox="1"/>
          <p:nvPr/>
        </p:nvSpPr>
        <p:spPr>
          <a:xfrm>
            <a:off x="541870" y="790378"/>
            <a:ext cx="609600" cy="58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-US" sz="8000" b="0" i="0" u="none" strike="noStrike" cap="none">
                <a:solidFill>
                  <a:srgbClr val="8FA1CF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4" name="Shape 94"/>
          <p:cNvSpPr txBox="1"/>
          <p:nvPr/>
        </p:nvSpPr>
        <p:spPr>
          <a:xfrm>
            <a:off x="8893011" y="2886556"/>
            <a:ext cx="609600" cy="58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-US" sz="8000" b="0" i="0" u="none" strike="noStrike" cap="none">
                <a:solidFill>
                  <a:srgbClr val="8FA1CF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Name Card">
  <p:cSld name="Quote Name Card"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Shape 96"/>
          <p:cNvSpPr txBox="1">
            <a:spLocks noGrp="1"/>
          </p:cNvSpPr>
          <p:nvPr>
            <p:ph type="title"/>
          </p:nvPr>
        </p:nvSpPr>
        <p:spPr>
          <a:xfrm>
            <a:off x="677335" y="609600"/>
            <a:ext cx="8348100" cy="302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2B62"/>
              </a:buClr>
              <a:buSzPts val="4400"/>
              <a:buFont typeface="Georgia"/>
              <a:buNone/>
              <a:defRPr sz="4400" b="0" i="1" u="none" strike="noStrike" cap="none">
                <a:solidFill>
                  <a:srgbClr val="072B62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7" name="Shape 97"/>
          <p:cNvSpPr txBox="1">
            <a:spLocks noGrp="1"/>
          </p:cNvSpPr>
          <p:nvPr>
            <p:ph type="body" idx="1"/>
          </p:nvPr>
        </p:nvSpPr>
        <p:spPr>
          <a:xfrm>
            <a:off x="601142" y="3903134"/>
            <a:ext cx="8596800" cy="51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L="457200" marR="0" lvl="0" indent="-228600" algn="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3200"/>
              <a:buFont typeface="Noto Sans Symbols"/>
              <a:buNone/>
              <a:defRPr sz="32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2560"/>
              <a:buFont typeface="Source Sans Pro"/>
              <a:buNone/>
              <a:defRPr sz="32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2800"/>
              <a:buFont typeface="Noto Sans Symbols"/>
              <a:buNone/>
              <a:defRPr sz="28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2400"/>
              <a:buFont typeface="Noto Sans Symbols"/>
              <a:buNone/>
              <a:defRPr sz="24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2400"/>
              <a:buFont typeface="Noto Sans Symbols"/>
              <a:buNone/>
              <a:defRPr sz="24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28955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28955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98" name="Shape 98"/>
          <p:cNvSpPr txBox="1">
            <a:spLocks noGrp="1"/>
          </p:cNvSpPr>
          <p:nvPr>
            <p:ph type="body" idx="2"/>
          </p:nvPr>
        </p:nvSpPr>
        <p:spPr>
          <a:xfrm>
            <a:off x="677335" y="4527448"/>
            <a:ext cx="8520600" cy="151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228600" algn="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2400"/>
              <a:buFont typeface="Noto Sans Symbols"/>
              <a:buNone/>
              <a:defRPr sz="2400" b="0" i="0" u="none" strike="noStrike" cap="none">
                <a:solidFill>
                  <a:srgbClr val="7F7F7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1440"/>
              <a:buFont typeface="Source Sans Pro"/>
              <a:buNone/>
              <a:defRPr sz="1800" b="0" i="0" u="none" strike="noStrike" cap="none">
                <a:solidFill>
                  <a:srgbClr val="888888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1600"/>
              <a:buFont typeface="Noto Sans Symbols"/>
              <a:buNone/>
              <a:defRPr sz="1600" b="0" i="0" u="none" strike="noStrike" cap="none">
                <a:solidFill>
                  <a:srgbClr val="888888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140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140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99" name="Shape 99"/>
          <p:cNvSpPr txBox="1"/>
          <p:nvPr/>
        </p:nvSpPr>
        <p:spPr>
          <a:xfrm>
            <a:off x="541870" y="790378"/>
            <a:ext cx="609600" cy="58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-US" sz="8000" b="0" i="0" u="none" strike="noStrike" cap="none">
                <a:solidFill>
                  <a:srgbClr val="8FA1CF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0" name="Shape 100"/>
          <p:cNvSpPr txBox="1"/>
          <p:nvPr/>
        </p:nvSpPr>
        <p:spPr>
          <a:xfrm>
            <a:off x="8893011" y="2886556"/>
            <a:ext cx="609600" cy="58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-US" sz="8000" b="0" i="0" u="none" strike="noStrike" cap="none">
                <a:solidFill>
                  <a:srgbClr val="8FA1CF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1" name="Shape 101"/>
          <p:cNvSpPr txBox="1">
            <a:spLocks noGrp="1"/>
          </p:cNvSpPr>
          <p:nvPr>
            <p:ph type="sldNum" idx="12"/>
          </p:nvPr>
        </p:nvSpPr>
        <p:spPr>
          <a:xfrm>
            <a:off x="11016766" y="6309650"/>
            <a:ext cx="6834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ame Card">
  <p:cSld name="Name Card"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Shape 103"/>
          <p:cNvSpPr txBox="1">
            <a:spLocks noGrp="1"/>
          </p:cNvSpPr>
          <p:nvPr>
            <p:ph type="title"/>
          </p:nvPr>
        </p:nvSpPr>
        <p:spPr>
          <a:xfrm>
            <a:off x="677335" y="1931988"/>
            <a:ext cx="8596800" cy="259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2B62"/>
              </a:buClr>
              <a:buSzPts val="4400"/>
              <a:buFont typeface="Georgia"/>
              <a:buNone/>
              <a:defRPr sz="4400" b="0" i="0" u="none" strike="noStrike" cap="none">
                <a:solidFill>
                  <a:srgbClr val="072B62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4" name="Shape 104"/>
          <p:cNvSpPr txBox="1">
            <a:spLocks noGrp="1"/>
          </p:cNvSpPr>
          <p:nvPr>
            <p:ph type="body" idx="1"/>
          </p:nvPr>
        </p:nvSpPr>
        <p:spPr>
          <a:xfrm>
            <a:off x="677335" y="4527448"/>
            <a:ext cx="8596800" cy="151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2800"/>
              <a:buFont typeface="Noto Sans Symbols"/>
              <a:buNone/>
              <a:defRPr sz="28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1440"/>
              <a:buFont typeface="Source Sans Pro"/>
              <a:buNone/>
              <a:defRPr sz="1800" b="0" i="0" u="none" strike="noStrike" cap="none">
                <a:solidFill>
                  <a:srgbClr val="888888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1600"/>
              <a:buFont typeface="Noto Sans Symbols"/>
              <a:buNone/>
              <a:defRPr sz="1600" b="0" i="0" u="none" strike="noStrike" cap="none">
                <a:solidFill>
                  <a:srgbClr val="888888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140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140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105" name="Shape 105"/>
          <p:cNvSpPr txBox="1">
            <a:spLocks noGrp="1"/>
          </p:cNvSpPr>
          <p:nvPr>
            <p:ph type="sldNum" idx="12"/>
          </p:nvPr>
        </p:nvSpPr>
        <p:spPr>
          <a:xfrm>
            <a:off x="11016766" y="6309650"/>
            <a:ext cx="6834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Shape 107"/>
          <p:cNvSpPr txBox="1">
            <a:spLocks noGrp="1"/>
          </p:cNvSpPr>
          <p:nvPr>
            <p:ph type="title"/>
          </p:nvPr>
        </p:nvSpPr>
        <p:spPr>
          <a:xfrm rot="5400000">
            <a:off x="5994316" y="2582999"/>
            <a:ext cx="5251500" cy="130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2B62"/>
              </a:buClr>
              <a:buSzPts val="4400"/>
              <a:buFont typeface="Georgia"/>
              <a:buNone/>
              <a:defRPr sz="4400" b="0" i="0" u="none" strike="noStrike" cap="none">
                <a:solidFill>
                  <a:srgbClr val="072B62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8" name="Shape 108"/>
          <p:cNvSpPr txBox="1">
            <a:spLocks noGrp="1"/>
          </p:cNvSpPr>
          <p:nvPr>
            <p:ph type="body" idx="1"/>
          </p:nvPr>
        </p:nvSpPr>
        <p:spPr>
          <a:xfrm rot="5400000">
            <a:off x="1581635" y="-294750"/>
            <a:ext cx="5251500" cy="706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457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3600"/>
              <a:buFont typeface="Noto Sans Symbols"/>
              <a:buChar char="▶"/>
              <a:defRPr sz="36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914400" marR="0" lvl="1" indent="-3911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2560"/>
              <a:buFont typeface="Source Sans Pro"/>
              <a:buChar char="●"/>
              <a:defRPr sz="32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4064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2800"/>
              <a:buFont typeface="Noto Sans Symbols"/>
              <a:buChar char="✓"/>
              <a:defRPr sz="28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810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2400"/>
              <a:buFont typeface="Noto Sans Symbols"/>
              <a:buChar char="▶"/>
              <a:defRPr sz="24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810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2400"/>
              <a:buFont typeface="Noto Sans Symbols"/>
              <a:buChar char="▶"/>
              <a:defRPr sz="24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28955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28955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109" name="Shape 109"/>
          <p:cNvSpPr txBox="1">
            <a:spLocks noGrp="1"/>
          </p:cNvSpPr>
          <p:nvPr>
            <p:ph type="sldNum" idx="12"/>
          </p:nvPr>
        </p:nvSpPr>
        <p:spPr>
          <a:xfrm>
            <a:off x="11016766" y="6309650"/>
            <a:ext cx="6834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KDE Custom Layout">
  <p:cSld name="KDE Custom Layout"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" name="Shape 111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844343" y="-550863"/>
            <a:ext cx="7232652" cy="795814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5786" y="257025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55786" y="1773451"/>
            <a:ext cx="9188715" cy="4901324"/>
          </a:xfrm>
        </p:spPr>
        <p:txBody>
          <a:bodyPr/>
          <a:lstStyle>
            <a:lvl1pPr marL="457200" indent="-457200">
              <a:buClr>
                <a:schemeClr val="accent2">
                  <a:lumMod val="50000"/>
                </a:schemeClr>
              </a:buClr>
              <a:buFont typeface="Arial" panose="020B0604020202020204" pitchFamily="34" charset="0"/>
              <a:buChar char="•"/>
              <a:defRPr/>
            </a:lvl1pPr>
            <a:lvl2pPr marL="914400" indent="-391160">
              <a:buClr>
                <a:schemeClr val="accent2">
                  <a:lumMod val="50000"/>
                </a:schemeClr>
              </a:buClr>
              <a:buFont typeface="Arial" panose="020B0604020202020204" pitchFamily="34" charset="0"/>
              <a:buChar char="•"/>
              <a:defRPr/>
            </a:lvl2pPr>
            <a:lvl3pPr marL="1371600" indent="-406400">
              <a:buClr>
                <a:schemeClr val="accent2">
                  <a:lumMod val="50000"/>
                </a:schemeClr>
              </a:buClr>
              <a:buFont typeface="Arial" panose="020B0604020202020204" pitchFamily="34" charset="0"/>
              <a:buChar char="•"/>
              <a:defRPr/>
            </a:lvl3pPr>
            <a:lvl4pPr marL="1828800" indent="-381000">
              <a:buClr>
                <a:schemeClr val="accent2">
                  <a:lumMod val="50000"/>
                </a:schemeClr>
              </a:buClr>
              <a:buFont typeface="Arial" panose="020B0604020202020204" pitchFamily="34" charset="0"/>
              <a:buChar char="•"/>
              <a:defRPr/>
            </a:lvl4pPr>
            <a:lvl5pPr marL="2057400" indent="-228600">
              <a:buClr>
                <a:schemeClr val="accent2">
                  <a:lumMod val="50000"/>
                </a:schemeClr>
              </a:buClr>
              <a:buFont typeface="Arial" panose="020B0604020202020204" pitchFamily="34" charset="0"/>
              <a:buChar char="•"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030413" y="6314034"/>
            <a:ext cx="683339" cy="365125"/>
          </a:xfrm>
        </p:spPr>
        <p:txBody>
          <a:bodyPr/>
          <a:lstStyle/>
          <a:p>
            <a:fld id="{91BD7323-49BF-4C97-8773-5EC64C4920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83524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5786" y="257025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55786" y="1773451"/>
            <a:ext cx="9188715" cy="4901324"/>
          </a:xfrm>
        </p:spPr>
        <p:txBody>
          <a:bodyPr/>
          <a:lstStyle>
            <a:lvl1pPr marL="457200" indent="-457200">
              <a:buClr>
                <a:schemeClr val="accent3">
                  <a:lumMod val="50000"/>
                </a:schemeClr>
              </a:buClr>
              <a:buFont typeface="Arial" panose="020B0604020202020204" pitchFamily="34" charset="0"/>
              <a:buChar char="•"/>
              <a:defRPr/>
            </a:lvl1pPr>
            <a:lvl2pPr marL="914400" indent="-391160">
              <a:buClr>
                <a:schemeClr val="accent3">
                  <a:lumMod val="50000"/>
                </a:schemeClr>
              </a:buClr>
              <a:buFont typeface="Arial" panose="020B0604020202020204" pitchFamily="34" charset="0"/>
              <a:buChar char="•"/>
              <a:defRPr/>
            </a:lvl2pPr>
            <a:lvl3pPr marL="1371600" indent="-406400">
              <a:buClr>
                <a:schemeClr val="accent3">
                  <a:lumMod val="50000"/>
                </a:schemeClr>
              </a:buClr>
              <a:buFont typeface="Arial" panose="020B0604020202020204" pitchFamily="34" charset="0"/>
              <a:buChar char="•"/>
              <a:defRPr/>
            </a:lvl3pPr>
            <a:lvl4pPr marL="1828800" indent="-381000">
              <a:buClr>
                <a:schemeClr val="accent3">
                  <a:lumMod val="50000"/>
                </a:schemeClr>
              </a:buClr>
              <a:buFont typeface="Arial" panose="020B0604020202020204" pitchFamily="34" charset="0"/>
              <a:buChar char="•"/>
              <a:defRPr/>
            </a:lvl4pPr>
            <a:lvl5pPr marL="2057400" indent="-228600">
              <a:buClr>
                <a:schemeClr val="accent3">
                  <a:lumMod val="50000"/>
                </a:schemeClr>
              </a:buClr>
              <a:buFont typeface="Arial" panose="020B0604020202020204" pitchFamily="34" charset="0"/>
              <a:buChar char="•"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030413" y="6314034"/>
            <a:ext cx="683339" cy="365125"/>
          </a:xfrm>
        </p:spPr>
        <p:txBody>
          <a:bodyPr/>
          <a:lstStyle/>
          <a:p>
            <a:fld id="{91BD7323-49BF-4C97-8773-5EC64C4920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36104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Shape 10"/>
          <p:cNvGrpSpPr/>
          <p:nvPr/>
        </p:nvGrpSpPr>
        <p:grpSpPr>
          <a:xfrm>
            <a:off x="0" y="0"/>
            <a:ext cx="12192133" cy="6866567"/>
            <a:chOff x="0" y="-8467"/>
            <a:chExt cx="12192133" cy="6866567"/>
          </a:xfrm>
        </p:grpSpPr>
        <p:cxnSp>
          <p:nvCxnSpPr>
            <p:cNvPr id="11" name="Shape 11"/>
            <p:cNvCxnSpPr/>
            <p:nvPr/>
          </p:nvCxnSpPr>
          <p:spPr>
            <a:xfrm>
              <a:off x="9169166" y="-8467"/>
              <a:ext cx="1783200" cy="6856500"/>
            </a:xfrm>
            <a:prstGeom prst="straightConnector1">
              <a:avLst/>
            </a:prstGeom>
            <a:noFill/>
            <a:ln w="9525" cap="flat" cmpd="sng">
              <a:solidFill>
                <a:schemeClr val="accent1">
                  <a:alpha val="69411"/>
                </a:schemeClr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12" name="Shape 12"/>
            <p:cNvCxnSpPr/>
            <p:nvPr/>
          </p:nvCxnSpPr>
          <p:spPr>
            <a:xfrm flipH="1">
              <a:off x="8475125" y="3681413"/>
              <a:ext cx="3713700" cy="3166500"/>
            </a:xfrm>
            <a:prstGeom prst="straightConnector1">
              <a:avLst/>
            </a:prstGeom>
            <a:noFill/>
            <a:ln w="9525" cap="flat" cmpd="sng">
              <a:solidFill>
                <a:schemeClr val="accent1">
                  <a:alpha val="69411"/>
                </a:schemeClr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13" name="Shape 1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0" t="0" r="0" b="0"/>
              <a:pathLst>
                <a:path w="3007349" h="6866467" extrusionOk="0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5686"/>
              </a:schemeClr>
            </a:solidFill>
            <a:ln>
              <a:noFill/>
            </a:ln>
          </p:spPr>
        </p:sp>
        <p:sp>
          <p:nvSpPr>
            <p:cNvPr id="14" name="Shape 14"/>
            <p:cNvSpPr/>
            <p:nvPr/>
          </p:nvSpPr>
          <p:spPr>
            <a:xfrm>
              <a:off x="9603442" y="-8467"/>
              <a:ext cx="2586178" cy="6866467"/>
            </a:xfrm>
            <a:custGeom>
              <a:avLst/>
              <a:gdLst/>
              <a:ahLst/>
              <a:cxnLst/>
              <a:rect l="0" t="0" r="0" b="0"/>
              <a:pathLst>
                <a:path w="2573311" h="6866467" extrusionOk="0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</p:spPr>
        </p:sp>
        <p:sp>
          <p:nvSpPr>
            <p:cNvPr id="15" name="Shape 15"/>
            <p:cNvSpPr/>
            <p:nvPr/>
          </p:nvSpPr>
          <p:spPr>
            <a:xfrm>
              <a:off x="8932333" y="3048000"/>
              <a:ext cx="3259800" cy="3810000"/>
            </a:xfrm>
            <a:prstGeom prst="triangle">
              <a:avLst>
                <a:gd name="adj" fmla="val 100000"/>
              </a:avLst>
            </a:prstGeom>
            <a:solidFill>
              <a:srgbClr val="374C81">
                <a:alpha val="654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" name="Shape 16"/>
            <p:cNvSpPr/>
            <p:nvPr/>
          </p:nvSpPr>
          <p:spPr>
            <a:xfrm>
              <a:off x="9190612" y="-8467"/>
              <a:ext cx="3000914" cy="6866467"/>
            </a:xfrm>
            <a:custGeom>
              <a:avLst/>
              <a:gdLst/>
              <a:ahLst/>
              <a:cxnLst/>
              <a:rect l="0" t="0" r="0" b="0"/>
              <a:pathLst>
                <a:path w="2858013" h="6866467" extrusionOk="0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74C81">
                <a:alpha val="49411"/>
              </a:srgbClr>
            </a:solidFill>
            <a:ln>
              <a:noFill/>
            </a:ln>
          </p:spPr>
        </p:sp>
        <p:sp>
          <p:nvSpPr>
            <p:cNvPr id="17" name="Shape 17"/>
            <p:cNvSpPr/>
            <p:nvPr/>
          </p:nvSpPr>
          <p:spPr>
            <a:xfrm>
              <a:off x="10898730" y="-8467"/>
              <a:ext cx="1290094" cy="6858000"/>
            </a:xfrm>
            <a:custGeom>
              <a:avLst/>
              <a:gdLst/>
              <a:ahLst/>
              <a:cxnLst/>
              <a:rect l="0" t="0" r="0" b="0"/>
              <a:pathLst>
                <a:path w="1290094" h="6858000" extrusionOk="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rgbClr val="5963B8">
                <a:alpha val="69411"/>
              </a:srgbClr>
            </a:solidFill>
            <a:ln>
              <a:noFill/>
            </a:ln>
          </p:spPr>
        </p:sp>
        <p:sp>
          <p:nvSpPr>
            <p:cNvPr id="18" name="Shape 18"/>
            <p:cNvSpPr/>
            <p:nvPr/>
          </p:nvSpPr>
          <p:spPr>
            <a:xfrm>
              <a:off x="10938999" y="-8467"/>
              <a:ext cx="1249825" cy="6858000"/>
            </a:xfrm>
            <a:custGeom>
              <a:avLst/>
              <a:gdLst/>
              <a:ahLst/>
              <a:cxnLst/>
              <a:rect l="0" t="0" r="0" b="0"/>
              <a:pathLst>
                <a:path w="1249825" h="6858000" extrusionOk="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FA1CF"/>
            </a:solidFill>
            <a:ln>
              <a:noFill/>
            </a:ln>
          </p:spPr>
        </p:sp>
        <p:sp>
          <p:nvSpPr>
            <p:cNvPr id="19" name="Shape 19"/>
            <p:cNvSpPr/>
            <p:nvPr/>
          </p:nvSpPr>
          <p:spPr>
            <a:xfrm>
              <a:off x="10371666" y="3589867"/>
              <a:ext cx="1817100" cy="3268200"/>
            </a:xfrm>
            <a:prstGeom prst="triangle">
              <a:avLst>
                <a:gd name="adj" fmla="val 100000"/>
              </a:avLst>
            </a:prstGeom>
            <a:solidFill>
              <a:srgbClr val="374C81">
                <a:alpha val="654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" name="Shape 20"/>
            <p:cNvSpPr/>
            <p:nvPr/>
          </p:nvSpPr>
          <p:spPr>
            <a:xfrm>
              <a:off x="0" y="4013200"/>
              <a:ext cx="448800" cy="2844900"/>
            </a:xfrm>
            <a:prstGeom prst="triangle">
              <a:avLst>
                <a:gd name="adj" fmla="val 0"/>
              </a:avLst>
            </a:prstGeom>
            <a:solidFill>
              <a:srgbClr val="072B62">
                <a:alpha val="69411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1" name="Shape 21"/>
          <p:cNvSpPr txBox="1">
            <a:spLocks noGrp="1"/>
          </p:cNvSpPr>
          <p:nvPr>
            <p:ph type="title"/>
          </p:nvPr>
        </p:nvSpPr>
        <p:spPr>
          <a:xfrm>
            <a:off x="555786" y="257216"/>
            <a:ext cx="8992500" cy="13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2B62"/>
              </a:buClr>
              <a:buSzPts val="4400"/>
              <a:buFont typeface="Georgia"/>
              <a:buNone/>
              <a:defRPr sz="4400" b="0" i="0" u="none" strike="noStrike" cap="none">
                <a:solidFill>
                  <a:srgbClr val="072B62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2" name="Shape 22"/>
          <p:cNvSpPr txBox="1">
            <a:spLocks noGrp="1"/>
          </p:cNvSpPr>
          <p:nvPr>
            <p:ph type="body" idx="1"/>
          </p:nvPr>
        </p:nvSpPr>
        <p:spPr>
          <a:xfrm>
            <a:off x="513012" y="1719618"/>
            <a:ext cx="9035400" cy="495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457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3600"/>
              <a:buFont typeface="Noto Sans Symbols"/>
              <a:buChar char="▶"/>
              <a:defRPr sz="36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914400" marR="0" lvl="1" indent="-3911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2560"/>
              <a:buFont typeface="Source Sans Pro"/>
              <a:buChar char="●"/>
              <a:defRPr sz="32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4064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2800"/>
              <a:buFont typeface="Noto Sans Symbols"/>
              <a:buChar char="✓"/>
              <a:defRPr sz="28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810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2400"/>
              <a:buFont typeface="Noto Sans Symbols"/>
              <a:buChar char="▶"/>
              <a:defRPr sz="24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810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2BD24"/>
              </a:buClr>
              <a:buSzPts val="2400"/>
              <a:buFont typeface="Noto Sans Symbols"/>
              <a:buChar char="▶"/>
              <a:defRPr sz="24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28955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28955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pic>
        <p:nvPicPr>
          <p:cNvPr id="23" name="Shape 23"/>
          <p:cNvPicPr preferRelativeResize="0"/>
          <p:nvPr/>
        </p:nvPicPr>
        <p:blipFill rotWithShape="1">
          <a:blip r:embed="rId15">
            <a:alphaModFix/>
          </a:blip>
          <a:srcRect/>
          <a:stretch/>
        </p:blipFill>
        <p:spPr>
          <a:xfrm>
            <a:off x="9747105" y="0"/>
            <a:ext cx="2377440" cy="2377438"/>
          </a:xfrm>
          <a:prstGeom prst="rect">
            <a:avLst/>
          </a:prstGeom>
          <a:noFill/>
          <a:ln>
            <a:noFill/>
          </a:ln>
        </p:spPr>
      </p:pic>
      <p:sp>
        <p:nvSpPr>
          <p:cNvPr id="24" name="Shape 24"/>
          <p:cNvSpPr txBox="1">
            <a:spLocks noGrp="1"/>
          </p:cNvSpPr>
          <p:nvPr>
            <p:ph type="sldNum" idx="12"/>
          </p:nvPr>
        </p:nvSpPr>
        <p:spPr>
          <a:xfrm>
            <a:off x="11016766" y="6309650"/>
            <a:ext cx="6834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1" r:id="rId2"/>
    <p:sldLayoutId id="2147483652" r:id="rId3"/>
    <p:sldLayoutId id="2147483653" r:id="rId4"/>
    <p:sldLayoutId id="2147483654" r:id="rId5"/>
    <p:sldLayoutId id="2147483658" r:id="rId6"/>
    <p:sldLayoutId id="2147483660" r:id="rId7"/>
    <p:sldLayoutId id="2147483661" r:id="rId8"/>
    <p:sldLayoutId id="2147483662" r:id="rId9"/>
    <p:sldLayoutId id="2147483663" r:id="rId10"/>
    <p:sldLayoutId id="2147483664" r:id="rId11"/>
    <p:sldLayoutId id="2147483709" r:id="rId12"/>
    <p:sldLayoutId id="2147483710" r:id="rId13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Shape 340"/>
          <p:cNvSpPr txBox="1">
            <a:spLocks noGrp="1"/>
          </p:cNvSpPr>
          <p:nvPr>
            <p:ph type="ctrTitle"/>
          </p:nvPr>
        </p:nvSpPr>
        <p:spPr>
          <a:xfrm>
            <a:off x="485401" y="640080"/>
            <a:ext cx="9228600" cy="30358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2B62"/>
              </a:buClr>
              <a:buSzPts val="4800"/>
              <a:buFont typeface="Georgia"/>
              <a:buNone/>
            </a:pPr>
            <a:r>
              <a:rPr lang="en-US" sz="4000" dirty="0"/>
              <a:t>Getting to Know the </a:t>
            </a:r>
            <a:br>
              <a:rPr lang="en-US" sz="4000" dirty="0"/>
            </a:br>
            <a:r>
              <a:rPr lang="en-US" sz="4000" i="1" dirty="0"/>
              <a:t>Kentucky Academic Standards for Career Studies and </a:t>
            </a:r>
            <a:r>
              <a:rPr lang="en-US" sz="4000" i="1"/>
              <a:t>Financial Literacy</a:t>
            </a:r>
            <a:br>
              <a:rPr lang="en-US" sz="4000" dirty="0"/>
            </a:br>
            <a:endParaRPr sz="4000" b="0" i="0" u="none" strike="noStrike" cap="none" dirty="0">
              <a:solidFill>
                <a:srgbClr val="072B62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341" name="Shape 341"/>
          <p:cNvSpPr txBox="1">
            <a:spLocks noGrp="1"/>
          </p:cNvSpPr>
          <p:nvPr>
            <p:ph type="subTitle" idx="1"/>
          </p:nvPr>
        </p:nvSpPr>
        <p:spPr>
          <a:xfrm>
            <a:off x="458100" y="4169664"/>
            <a:ext cx="9088236" cy="12618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2BD24"/>
              </a:buClr>
              <a:buSzPts val="2800"/>
              <a:buFont typeface="Noto Sans Symbols"/>
              <a:buNone/>
            </a:pPr>
            <a:r>
              <a:rPr lang="en-US" sz="4000" b="0" i="0" u="none" strike="noStrike" cap="none" dirty="0">
                <a:solidFill>
                  <a:srgbClr val="990000"/>
                </a:solidFill>
                <a:latin typeface="Georgia" panose="02040502050405020303" pitchFamily="18" charset="0"/>
                <a:sym typeface="Source Sans Pro"/>
              </a:rPr>
              <a:t>Module 1: Section 1A</a:t>
            </a:r>
          </a:p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2BD24"/>
              </a:buClr>
              <a:buSzPts val="2800"/>
              <a:buFont typeface="Noto Sans Symbols"/>
              <a:buNone/>
            </a:pPr>
            <a:r>
              <a:rPr lang="en-US" sz="4000" dirty="0">
                <a:solidFill>
                  <a:srgbClr val="990000"/>
                </a:solidFill>
                <a:latin typeface="Georgia" panose="02040502050405020303" pitchFamily="18" charset="0"/>
              </a:rPr>
              <a:t>Revision Process Overview</a:t>
            </a:r>
            <a:endParaRPr sz="4000" b="0" i="0" u="none" strike="noStrike" cap="none" dirty="0">
              <a:solidFill>
                <a:srgbClr val="990000"/>
              </a:solidFill>
              <a:latin typeface="Georgia" panose="02040502050405020303" pitchFamily="18" charset="0"/>
              <a:sym typeface="Source Sans Pro"/>
            </a:endParaRPr>
          </a:p>
        </p:txBody>
      </p:sp>
    </p:spTree>
    <p:extLst>
      <p:ext uri="{BB962C8B-B14F-4D97-AF65-F5344CB8AC3E}">
        <p14:creationId xmlns:p14="http://schemas.microsoft.com/office/powerpoint/2010/main" val="6329980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5786" y="257025"/>
            <a:ext cx="8596668" cy="826187"/>
          </a:xfrm>
        </p:spPr>
        <p:txBody>
          <a:bodyPr/>
          <a:lstStyle/>
          <a:p>
            <a:r>
              <a:rPr lang="en-US" sz="4000" dirty="0"/>
              <a:t>Committee Roles</a:t>
            </a:r>
            <a:br>
              <a:rPr lang="en-US" sz="4000" dirty="0"/>
            </a:br>
            <a:endParaRPr lang="en-US" sz="4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332510" y="1083212"/>
            <a:ext cx="6192982" cy="5774788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990000"/>
                </a:solidFill>
              </a:rPr>
              <a:t>Business &amp; Education Advisory Panel (BE) </a:t>
            </a:r>
            <a:r>
              <a:rPr lang="en-US" sz="2800" dirty="0"/>
              <a:t>determined the  framework that included: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dirty="0"/>
              <a:t>critical domains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dirty="0"/>
              <a:t>corresponding strands</a:t>
            </a:r>
          </a:p>
          <a:p>
            <a:pPr marL="523240" lvl="1" indent="0">
              <a:buNone/>
            </a:pPr>
            <a:endParaRPr lang="en-US" sz="1800" dirty="0"/>
          </a:p>
          <a:p>
            <a:pPr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accent3">
                    <a:lumMod val="75000"/>
                  </a:schemeClr>
                </a:solidFill>
              </a:rPr>
              <a:t>Revision &amp; Writing Committee (RWC) </a:t>
            </a:r>
            <a:r>
              <a:rPr lang="en-US" sz="2800" dirty="0"/>
              <a:t>used the guidance from the BE panel to create the standards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D7323-49BF-4C97-8773-5EC64C492009}" type="slidenum">
              <a:rPr lang="en-US" smtClean="0"/>
              <a:t>2</a:t>
            </a:fld>
            <a:endParaRPr lang="en-US"/>
          </a:p>
        </p:txBody>
      </p:sp>
      <p:pic>
        <p:nvPicPr>
          <p:cNvPr id="5" name="Picture 4" descr="Sample financial literacy standards">
            <a:extLst>
              <a:ext uri="{FF2B5EF4-FFF2-40B4-BE49-F238E27FC236}">
                <a16:creationId xmlns:a16="http://schemas.microsoft.com/office/drawing/2014/main" id="{6195B194-A38C-431D-9789-6419E70AB7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47450" y="126519"/>
            <a:ext cx="5263475" cy="6604962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sp>
        <p:nvSpPr>
          <p:cNvPr id="6" name="Arrow: Right 5">
            <a:extLst>
              <a:ext uri="{FF2B5EF4-FFF2-40B4-BE49-F238E27FC236}">
                <a16:creationId xmlns:a16="http://schemas.microsoft.com/office/drawing/2014/main" id="{838996DA-9AE5-43F6-A1BE-9AA9A687FC5D}"/>
              </a:ext>
            </a:extLst>
          </p:cNvPr>
          <p:cNvSpPr/>
          <p:nvPr/>
        </p:nvSpPr>
        <p:spPr>
          <a:xfrm>
            <a:off x="5476009" y="3263956"/>
            <a:ext cx="1503732" cy="588689"/>
          </a:xfrm>
          <a:prstGeom prst="rightArrow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/>
              <a:t>STANDARD</a:t>
            </a:r>
          </a:p>
        </p:txBody>
      </p:sp>
      <p:sp>
        <p:nvSpPr>
          <p:cNvPr id="11" name="Arrow: Right 10">
            <a:extLst>
              <a:ext uri="{FF2B5EF4-FFF2-40B4-BE49-F238E27FC236}">
                <a16:creationId xmlns:a16="http://schemas.microsoft.com/office/drawing/2014/main" id="{A3073BC4-7DD0-4113-937B-3EC5C5CC81FB}"/>
              </a:ext>
            </a:extLst>
          </p:cNvPr>
          <p:cNvSpPr/>
          <p:nvPr/>
        </p:nvSpPr>
        <p:spPr>
          <a:xfrm>
            <a:off x="5476009" y="2090332"/>
            <a:ext cx="1472559" cy="588689"/>
          </a:xfrm>
          <a:prstGeom prst="rightArrow">
            <a:avLst/>
          </a:prstGeom>
          <a:solidFill>
            <a:srgbClr val="990000"/>
          </a:solidFill>
          <a:ln>
            <a:solidFill>
              <a:srgbClr val="99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/>
              <a:t>STRAND</a:t>
            </a:r>
          </a:p>
        </p:txBody>
      </p:sp>
      <p:sp>
        <p:nvSpPr>
          <p:cNvPr id="12" name="Arrow: Right 11">
            <a:extLst>
              <a:ext uri="{FF2B5EF4-FFF2-40B4-BE49-F238E27FC236}">
                <a16:creationId xmlns:a16="http://schemas.microsoft.com/office/drawing/2014/main" id="{F4C9C6D6-A3AC-4C14-8C96-E929CF9FD5F4}"/>
              </a:ext>
            </a:extLst>
          </p:cNvPr>
          <p:cNvSpPr/>
          <p:nvPr/>
        </p:nvSpPr>
        <p:spPr>
          <a:xfrm>
            <a:off x="5476009" y="90775"/>
            <a:ext cx="1503732" cy="588689"/>
          </a:xfrm>
          <a:prstGeom prst="rightArrow">
            <a:avLst/>
          </a:prstGeom>
          <a:solidFill>
            <a:srgbClr val="990000"/>
          </a:solidFill>
          <a:ln>
            <a:solidFill>
              <a:srgbClr val="99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/>
              <a:t>DOMAIN</a:t>
            </a:r>
          </a:p>
        </p:txBody>
      </p:sp>
    </p:spTree>
    <p:extLst>
      <p:ext uri="{BB962C8B-B14F-4D97-AF65-F5344CB8AC3E}">
        <p14:creationId xmlns:p14="http://schemas.microsoft.com/office/powerpoint/2010/main" val="16276851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4D4C01-3885-4782-8A3A-0BB8C80963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dirty="0"/>
              <a:t>Writer’s Vision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8BA722-FD3D-4ACD-9146-73DF8D9A7B7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55786" y="1097280"/>
            <a:ext cx="9188715" cy="5577495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dirty="0"/>
              <a:t>All students will graduate from high school with the knowledge and skills needed to become successful lifelong learners and productively engaged citizens. To achieve this, the team envisioned standards that:</a:t>
            </a:r>
          </a:p>
          <a:p>
            <a:pPr lvl="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dirty="0"/>
              <a:t>allow for integration of career exploration across content areas; </a:t>
            </a:r>
          </a:p>
          <a:p>
            <a:pPr lvl="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dirty="0"/>
              <a:t>enhance the learning of academic subjects; </a:t>
            </a:r>
          </a:p>
          <a:p>
            <a:pPr lvl="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dirty="0"/>
              <a:t>foster development of skills essential to the workplace;</a:t>
            </a:r>
          </a:p>
          <a:p>
            <a:pPr lvl="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dirty="0"/>
              <a:t>consider the role of personal values, interests and aptitudes in career choices; and,</a:t>
            </a:r>
          </a:p>
          <a:p>
            <a:pPr lvl="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dirty="0"/>
              <a:t>support students’ ability to manage personal and workplace resources including time, materials and finances.</a:t>
            </a:r>
            <a:endParaRPr lang="en-US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909942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732874-5CFE-4AAC-B34A-5174E4E4C7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5786" y="108266"/>
            <a:ext cx="8596668" cy="840255"/>
          </a:xfrm>
        </p:spPr>
        <p:txBody>
          <a:bodyPr>
            <a:normAutofit/>
          </a:bodyPr>
          <a:lstStyle/>
          <a:p>
            <a:pPr algn="ctr"/>
            <a:r>
              <a:rPr lang="en-US" sz="4000" dirty="0"/>
              <a:t>Scope of the Standards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FCA584-7BF4-4D4B-BBF7-CC1D9AB5C02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06400" y="948521"/>
            <a:ext cx="9338101" cy="6180412"/>
          </a:xfrm>
        </p:spPr>
        <p:txBody>
          <a:bodyPr>
            <a:normAutofit/>
          </a:bodyPr>
          <a:lstStyle/>
          <a:p>
            <a:pPr>
              <a:spcBef>
                <a:spcPts val="600"/>
              </a:spcBef>
              <a:buClr>
                <a:schemeClr val="accent3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en-US" sz="2800" dirty="0"/>
              <a:t>Although not a tested area, KRS 156:160 requires school districts to ensure student access to standards through programs, services and operational performance.</a:t>
            </a:r>
          </a:p>
          <a:p>
            <a:pPr>
              <a:spcBef>
                <a:spcPts val="600"/>
              </a:spcBef>
              <a:buClr>
                <a:schemeClr val="accent3">
                  <a:lumMod val="50000"/>
                </a:schemeClr>
              </a:buClr>
              <a:buFont typeface="Arial" panose="020B0604020202020204" pitchFamily="34" charset="0"/>
              <a:buChar char="•"/>
            </a:pPr>
            <a:endParaRPr lang="en-US" sz="1100" dirty="0"/>
          </a:p>
          <a:p>
            <a:pPr>
              <a:spcBef>
                <a:spcPts val="0"/>
              </a:spcBef>
              <a:buClr>
                <a:schemeClr val="accent3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en-US" sz="2800" dirty="0"/>
              <a:t>Student access may be ensured through:</a:t>
            </a:r>
          </a:p>
          <a:p>
            <a:pPr lvl="1">
              <a:spcBef>
                <a:spcPts val="0"/>
              </a:spcBef>
              <a:buClr>
                <a:schemeClr val="accent3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en-US" sz="2800" dirty="0"/>
              <a:t>aligned integration into other content areas</a:t>
            </a:r>
          </a:p>
          <a:p>
            <a:pPr lvl="1">
              <a:spcBef>
                <a:spcPts val="0"/>
              </a:spcBef>
              <a:buClr>
                <a:schemeClr val="accent3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en-US" sz="2800" dirty="0"/>
              <a:t>intentionally designed enrichment programs and/or experiences</a:t>
            </a:r>
          </a:p>
          <a:p>
            <a:pPr lvl="1">
              <a:spcBef>
                <a:spcPts val="0"/>
              </a:spcBef>
              <a:buClr>
                <a:schemeClr val="accent3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en-US" sz="2800" dirty="0"/>
              <a:t>Stand-alone courses</a:t>
            </a:r>
          </a:p>
          <a:p>
            <a:pPr lvl="1">
              <a:spcBef>
                <a:spcPts val="600"/>
              </a:spcBef>
              <a:buClr>
                <a:schemeClr val="accent3">
                  <a:lumMod val="50000"/>
                </a:schemeClr>
              </a:buClr>
              <a:buFont typeface="Arial" panose="020B0604020202020204" pitchFamily="34" charset="0"/>
              <a:buChar char="•"/>
            </a:pPr>
            <a:endParaRPr lang="en-US" sz="800" dirty="0"/>
          </a:p>
          <a:p>
            <a:pPr>
              <a:spcBef>
                <a:spcPts val="600"/>
              </a:spcBef>
              <a:buClr>
                <a:schemeClr val="accent3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en-US" sz="2800" dirty="0"/>
              <a:t>Should support and guide development of a students’ Individual Learning Plan (ILP)</a:t>
            </a:r>
          </a:p>
        </p:txBody>
      </p:sp>
    </p:spTree>
    <p:extLst>
      <p:ext uri="{BB962C8B-B14F-4D97-AF65-F5344CB8AC3E}">
        <p14:creationId xmlns:p14="http://schemas.microsoft.com/office/powerpoint/2010/main" val="39905801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C149EB-D73F-4828-848B-1B892BD14D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2607" y="620524"/>
            <a:ext cx="8789847" cy="972685"/>
          </a:xfrm>
        </p:spPr>
        <p:txBody>
          <a:bodyPr/>
          <a:lstStyle/>
          <a:p>
            <a:r>
              <a:rPr lang="en-US" dirty="0"/>
              <a:t>The KAS for Career Studies are…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1266C3-E0C3-4A9B-A6F1-F19177C39D5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94013" y="1305204"/>
            <a:ext cx="9188715" cy="2123796"/>
          </a:xfrm>
        </p:spPr>
        <p:txBody>
          <a:bodyPr/>
          <a:lstStyle/>
          <a:p>
            <a:r>
              <a:rPr lang="en-US" dirty="0"/>
              <a:t>goals or outcome of an education program.</a:t>
            </a:r>
          </a:p>
          <a:p>
            <a:r>
              <a:rPr lang="en-US" dirty="0"/>
              <a:t>statements of what students should be able to do after instruction.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6AD5042-0471-4BEB-9942-5AFF3CEDB6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D7323-49BF-4C97-8773-5EC64C492009}" type="slidenum">
              <a:rPr lang="en-US" smtClean="0"/>
              <a:t>5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0B33BCE2-5C78-4699-968F-25EBDC2553C3}"/>
              </a:ext>
            </a:extLst>
          </p:cNvPr>
          <p:cNvSpPr txBox="1">
            <a:spLocks/>
          </p:cNvSpPr>
          <p:nvPr/>
        </p:nvSpPr>
        <p:spPr>
          <a:xfrm>
            <a:off x="362607" y="3825675"/>
            <a:ext cx="10074165" cy="9726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2B62"/>
              </a:buClr>
              <a:buSzPts val="4400"/>
              <a:buFont typeface="Georgia"/>
              <a:buNone/>
              <a:defRPr sz="4400" b="0" i="0" u="none" strike="noStrike" cap="none">
                <a:solidFill>
                  <a:srgbClr val="072B62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dirty="0"/>
              <a:t>The KAS for Career Studies are NOT…</a:t>
            </a:r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4840323C-1C77-426F-8F1D-9A5D1526B50B}"/>
              </a:ext>
            </a:extLst>
          </p:cNvPr>
          <p:cNvSpPr txBox="1">
            <a:spLocks/>
          </p:cNvSpPr>
          <p:nvPr/>
        </p:nvSpPr>
        <p:spPr>
          <a:xfrm>
            <a:off x="599332" y="4599568"/>
            <a:ext cx="9188715" cy="21237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57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>
                  <a:lumMod val="50000"/>
                </a:schemeClr>
              </a:buClr>
              <a:buSzPts val="3600"/>
              <a:buFont typeface="Arial" panose="020B0604020202020204" pitchFamily="34" charset="0"/>
              <a:buChar char="•"/>
              <a:defRPr sz="36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914400" marR="0" lvl="1" indent="-3911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>
                  <a:lumMod val="50000"/>
                </a:schemeClr>
              </a:buClr>
              <a:buSzPts val="2560"/>
              <a:buFont typeface="Arial" panose="020B0604020202020204" pitchFamily="34" charset="0"/>
              <a:buChar char="•"/>
              <a:defRPr sz="32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4064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>
                  <a:lumMod val="50000"/>
                </a:schemeClr>
              </a:buClr>
              <a:buSzPts val="2800"/>
              <a:buFont typeface="Arial" panose="020B0604020202020204" pitchFamily="34" charset="0"/>
              <a:buChar char="•"/>
              <a:defRPr sz="28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810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>
                  <a:lumMod val="50000"/>
                </a:schemeClr>
              </a:buClr>
              <a:buSzPts val="2400"/>
              <a:buFont typeface="Arial" panose="020B0604020202020204" pitchFamily="34" charset="0"/>
              <a:buChar char="•"/>
              <a:defRPr sz="24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057400" marR="0" lvl="4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>
                  <a:lumMod val="50000"/>
                </a:schemeClr>
              </a:buClr>
              <a:buSzPts val="2400"/>
              <a:buFont typeface="Arial" panose="020B0604020202020204" pitchFamily="34" charset="0"/>
              <a:buChar char="•"/>
              <a:defRPr sz="24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28955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28955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r>
              <a:rPr lang="en-US" dirty="0"/>
              <a:t>a set of instructional or assessment tasks. </a:t>
            </a:r>
          </a:p>
        </p:txBody>
      </p:sp>
    </p:spTree>
    <p:extLst>
      <p:ext uri="{BB962C8B-B14F-4D97-AF65-F5344CB8AC3E}">
        <p14:creationId xmlns:p14="http://schemas.microsoft.com/office/powerpoint/2010/main" val="3247411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C149EB-D73F-4828-848B-1B892BD14D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2607" y="620524"/>
            <a:ext cx="8789847" cy="972685"/>
          </a:xfrm>
        </p:spPr>
        <p:txBody>
          <a:bodyPr/>
          <a:lstStyle/>
          <a:p>
            <a:r>
              <a:rPr lang="en-US" dirty="0"/>
              <a:t>The KAS for Career Studies do…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1266C3-E0C3-4A9B-A6F1-F19177C39D5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94013" y="1305204"/>
            <a:ext cx="9188715" cy="2123796"/>
          </a:xfrm>
        </p:spPr>
        <p:txBody>
          <a:bodyPr/>
          <a:lstStyle/>
          <a:p>
            <a:r>
              <a:rPr lang="en-US" dirty="0"/>
              <a:t>establish what students should know and be able to do at the conclusion of a grade-band.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6AD5042-0471-4BEB-9942-5AFF3CEDB6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D7323-49BF-4C97-8773-5EC64C492009}" type="slidenum">
              <a:rPr lang="en-US" smtClean="0"/>
              <a:t>6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0B33BCE2-5C78-4699-968F-25EBDC2553C3}"/>
              </a:ext>
            </a:extLst>
          </p:cNvPr>
          <p:cNvSpPr txBox="1">
            <a:spLocks/>
          </p:cNvSpPr>
          <p:nvPr/>
        </p:nvSpPr>
        <p:spPr>
          <a:xfrm>
            <a:off x="362607" y="3627337"/>
            <a:ext cx="10074165" cy="9726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2B62"/>
              </a:buClr>
              <a:buSzPts val="4400"/>
              <a:buFont typeface="Georgia"/>
              <a:buNone/>
              <a:defRPr sz="4400" b="0" i="0" u="none" strike="noStrike" cap="none">
                <a:solidFill>
                  <a:srgbClr val="072B62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dirty="0"/>
              <a:t>The KAS for Career Studies do NOT…</a:t>
            </a:r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4840323C-1C77-426F-8F1D-9A5D1526B50B}"/>
              </a:ext>
            </a:extLst>
          </p:cNvPr>
          <p:cNvSpPr txBox="1">
            <a:spLocks/>
          </p:cNvSpPr>
          <p:nvPr/>
        </p:nvSpPr>
        <p:spPr>
          <a:xfrm>
            <a:off x="494013" y="4288527"/>
            <a:ext cx="9188715" cy="21237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57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>
                  <a:lumMod val="50000"/>
                </a:schemeClr>
              </a:buClr>
              <a:buSzPts val="3600"/>
              <a:buFont typeface="Arial" panose="020B0604020202020204" pitchFamily="34" charset="0"/>
              <a:buChar char="•"/>
              <a:defRPr sz="36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914400" marR="0" lvl="1" indent="-3911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>
                  <a:lumMod val="50000"/>
                </a:schemeClr>
              </a:buClr>
              <a:buSzPts val="2560"/>
              <a:buFont typeface="Arial" panose="020B0604020202020204" pitchFamily="34" charset="0"/>
              <a:buChar char="•"/>
              <a:defRPr sz="32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4064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>
                  <a:lumMod val="50000"/>
                </a:schemeClr>
              </a:buClr>
              <a:buSzPts val="2800"/>
              <a:buFont typeface="Arial" panose="020B0604020202020204" pitchFamily="34" charset="0"/>
              <a:buChar char="•"/>
              <a:defRPr sz="28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810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>
                  <a:lumMod val="50000"/>
                </a:schemeClr>
              </a:buClr>
              <a:buSzPts val="2400"/>
              <a:buFont typeface="Arial" panose="020B0604020202020204" pitchFamily="34" charset="0"/>
              <a:buChar char="•"/>
              <a:defRPr sz="24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057400" marR="0" lvl="4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>
                  <a:lumMod val="50000"/>
                </a:schemeClr>
              </a:buClr>
              <a:buSzPts val="2400"/>
              <a:buFont typeface="Arial" panose="020B0604020202020204" pitchFamily="34" charset="0"/>
              <a:buChar char="•"/>
              <a:defRPr sz="24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28955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28955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r>
              <a:rPr lang="en-US" dirty="0"/>
              <a:t>dictate curriculum or teaching methods.</a:t>
            </a:r>
          </a:p>
          <a:p>
            <a:r>
              <a:rPr lang="en-US" dirty="0"/>
              <a:t>dictate the design of a lesson or how units should be organized. </a:t>
            </a:r>
          </a:p>
        </p:txBody>
      </p:sp>
    </p:spTree>
    <p:extLst>
      <p:ext uri="{BB962C8B-B14F-4D97-AF65-F5344CB8AC3E}">
        <p14:creationId xmlns:p14="http://schemas.microsoft.com/office/powerpoint/2010/main" val="19555639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5786" y="257025"/>
            <a:ext cx="8596668" cy="812120"/>
          </a:xfrm>
        </p:spPr>
        <p:txBody>
          <a:bodyPr/>
          <a:lstStyle/>
          <a:p>
            <a:pPr algn="ctr"/>
            <a:r>
              <a:rPr lang="en-US" dirty="0"/>
              <a:t>Coming Up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D7323-49BF-4C97-8773-5EC64C492009}" type="slidenum">
              <a:rPr lang="en-US" smtClean="0"/>
              <a:t>7</a:t>
            </a:fld>
            <a:endParaRPr lang="en-US"/>
          </a:p>
        </p:txBody>
      </p:sp>
      <p:sp>
        <p:nvSpPr>
          <p:cNvPr id="5" name="Rectangle 1"/>
          <p:cNvSpPr>
            <a:spLocks noGrp="1" noChangeArrowheads="1"/>
          </p:cNvSpPr>
          <p:nvPr>
            <p:ph type="body" sz="quarter" idx="13"/>
          </p:nvPr>
        </p:nvSpPr>
        <p:spPr bwMode="auto">
          <a:xfrm>
            <a:off x="0" y="1420838"/>
            <a:ext cx="10199077" cy="21544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0" rIns="91440" bIns="0" numCol="1" anchor="ctr" anchorCtr="0" compatLnSpc="1">
            <a:prstTxWarp prst="textNoShape">
              <a:avLst/>
            </a:prstTxWarp>
            <a:spAutoFit/>
          </a:bodyPr>
          <a:lstStyle>
            <a:lvl1pPr indent="381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286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743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00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657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2800" dirty="0"/>
              <a:t>Section 1B:  Understanding the Architecture</a:t>
            </a:r>
          </a:p>
          <a:p>
            <a:endParaRPr lang="en-US" sz="2800" dirty="0"/>
          </a:p>
          <a:p>
            <a:r>
              <a:rPr lang="en-US" sz="2800" dirty="0"/>
              <a:t>Section 1C:  Understanding the Domains and Strands</a:t>
            </a:r>
          </a:p>
          <a:p>
            <a:pPr indent="0">
              <a:buNone/>
            </a:pPr>
            <a:endParaRPr lang="en-US" sz="2800" dirty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</a:b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92077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000" dirty="0"/>
              <a:t>Understanding the Architecture</a:t>
            </a:r>
            <a:br>
              <a:rPr lang="en-US" sz="4000" dirty="0"/>
            </a:br>
            <a:r>
              <a:rPr lang="en-US" sz="4000" dirty="0"/>
              <a:t>Essential Questions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555786" y="2054831"/>
            <a:ext cx="9188715" cy="4619944"/>
          </a:xfrm>
        </p:spPr>
        <p:txBody>
          <a:bodyPr/>
          <a:lstStyle/>
          <a:p>
            <a:pPr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US" sz="4400" dirty="0"/>
              <a:t>How are the standards organized?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D7323-49BF-4C97-8773-5EC64C492009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8372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732874-5CFE-4AAC-B34A-5174E4E4C7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205" y="193990"/>
            <a:ext cx="8288426" cy="868577"/>
          </a:xfrm>
        </p:spPr>
        <p:txBody>
          <a:bodyPr>
            <a:normAutofit/>
          </a:bodyPr>
          <a:lstStyle/>
          <a:p>
            <a:pPr algn="ctr"/>
            <a:r>
              <a:rPr lang="en-US" sz="4000" dirty="0"/>
              <a:t>Grade-Band Progressions </a:t>
            </a:r>
            <a:endParaRPr lang="en-US" sz="36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FCA584-7BF4-4D4B-BBF7-CC1D9AB5C02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28600" y="1263721"/>
            <a:ext cx="7579760" cy="5486014"/>
          </a:xfrm>
        </p:spPr>
        <p:txBody>
          <a:bodyPr>
            <a:normAutofit/>
          </a:bodyPr>
          <a:lstStyle/>
          <a:p>
            <a:r>
              <a:rPr lang="en-US" sz="2800" dirty="0"/>
              <a:t>Arranged by grade-bands:</a:t>
            </a:r>
          </a:p>
          <a:p>
            <a:pPr lvl="1"/>
            <a:r>
              <a:rPr lang="en-US" sz="2800" dirty="0"/>
              <a:t>Primary – K-3  </a:t>
            </a:r>
          </a:p>
          <a:p>
            <a:pPr lvl="1"/>
            <a:r>
              <a:rPr lang="en-US" sz="2800" dirty="0"/>
              <a:t>Intermediate – 4-5</a:t>
            </a:r>
          </a:p>
          <a:p>
            <a:pPr lvl="1"/>
            <a:r>
              <a:rPr lang="en-US" sz="2800" dirty="0"/>
              <a:t>Middle School – 6-8</a:t>
            </a:r>
          </a:p>
          <a:p>
            <a:pPr lvl="1"/>
            <a:r>
              <a:rPr lang="en-US" sz="2800" dirty="0"/>
              <a:t>High School – 9-12</a:t>
            </a:r>
          </a:p>
          <a:p>
            <a:pPr lvl="1"/>
            <a:endParaRPr lang="en-US" sz="2400" dirty="0"/>
          </a:p>
          <a:p>
            <a:r>
              <a:rPr lang="en-US" sz="2800" dirty="0"/>
              <a:t>Describe what students should know and be able to do at the end of each grade-band.</a:t>
            </a:r>
          </a:p>
          <a:p>
            <a:pPr marL="523240" lvl="1" indent="0">
              <a:buNone/>
            </a:pPr>
            <a:endParaRPr lang="en-US" sz="2800" dirty="0"/>
          </a:p>
          <a:p>
            <a:pPr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200" dirty="0"/>
          </a:p>
          <a:p>
            <a:pPr lvl="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3200" b="1" dirty="0"/>
          </a:p>
        </p:txBody>
      </p:sp>
      <p:pic>
        <p:nvPicPr>
          <p:cNvPr id="5" name="Picture 4" descr="&quot; &quot;">
            <a:extLst>
              <a:ext uri="{FF2B5EF4-FFF2-40B4-BE49-F238E27FC236}">
                <a16:creationId xmlns:a16="http://schemas.microsoft.com/office/drawing/2014/main" id="{6D0D1DD3-08A2-49E5-AAA6-992432981C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94133" y="2305049"/>
            <a:ext cx="3869267" cy="4445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48101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 descr="&quot; &quot;">
            <a:extLst>
              <a:ext uri="{FF2B5EF4-FFF2-40B4-BE49-F238E27FC236}">
                <a16:creationId xmlns:a16="http://schemas.microsoft.com/office/drawing/2014/main" id="{C8B84C3A-C061-46A8-9EB7-16960C6B8D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416887" y="-12118"/>
            <a:ext cx="3775113" cy="687011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5785" y="257216"/>
            <a:ext cx="10813621" cy="1320900"/>
          </a:xfrm>
        </p:spPr>
        <p:txBody>
          <a:bodyPr/>
          <a:lstStyle/>
          <a:p>
            <a:pPr algn="ctr"/>
            <a:r>
              <a:rPr lang="en-US" sz="4000" dirty="0"/>
              <a:t>Standards Coding</a:t>
            </a:r>
            <a:br>
              <a:rPr lang="en-US" sz="4000" dirty="0"/>
            </a:br>
            <a:r>
              <a:rPr lang="en-US" sz="4000" dirty="0"/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91BD7323-49BF-4C97-8773-5EC64C492009}" type="slidenum">
              <a:rPr lang="en-US" smtClean="0"/>
              <a:t>10</a:t>
            </a:fld>
            <a:endParaRPr lang="en-US"/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838996DA-9AE5-43F6-A1BE-9AA9A687FC5D}"/>
              </a:ext>
            </a:extLst>
          </p:cNvPr>
          <p:cNvSpPr/>
          <p:nvPr/>
        </p:nvSpPr>
        <p:spPr>
          <a:xfrm rot="18088770">
            <a:off x="1495840" y="3156766"/>
            <a:ext cx="2463050" cy="588689"/>
          </a:xfrm>
          <a:prstGeom prst="rightArrow">
            <a:avLst/>
          </a:prstGeom>
          <a:solidFill>
            <a:srgbClr val="990000"/>
          </a:solidFill>
          <a:ln>
            <a:solidFill>
              <a:srgbClr val="99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/>
              <a:t>STANDARD NUMBER</a:t>
            </a:r>
          </a:p>
        </p:txBody>
      </p:sp>
      <p:sp>
        <p:nvSpPr>
          <p:cNvPr id="12" name="Arrow: Right 11">
            <a:extLst>
              <a:ext uri="{FF2B5EF4-FFF2-40B4-BE49-F238E27FC236}">
                <a16:creationId xmlns:a16="http://schemas.microsoft.com/office/drawing/2014/main" id="{F4C9C6D6-A3AC-4C14-8C96-E929CF9FD5F4}"/>
              </a:ext>
            </a:extLst>
          </p:cNvPr>
          <p:cNvSpPr/>
          <p:nvPr/>
        </p:nvSpPr>
        <p:spPr>
          <a:xfrm rot="18149402">
            <a:off x="295328" y="2700858"/>
            <a:ext cx="1503732" cy="588689"/>
          </a:xfrm>
          <a:prstGeom prst="rightArrow">
            <a:avLst/>
          </a:prstGeom>
          <a:solidFill>
            <a:srgbClr val="990000"/>
          </a:solidFill>
          <a:ln>
            <a:solidFill>
              <a:srgbClr val="99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/>
              <a:t>DOMAIN</a:t>
            </a:r>
          </a:p>
        </p:txBody>
      </p:sp>
      <p:pic>
        <p:nvPicPr>
          <p:cNvPr id="11" name="Picture 10" descr="Sample standards">
            <a:extLst>
              <a:ext uri="{FF2B5EF4-FFF2-40B4-BE49-F238E27FC236}">
                <a16:creationId xmlns:a16="http://schemas.microsoft.com/office/drawing/2014/main" id="{601792FB-E0D2-4ABE-8500-CCE1DC84BB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09358" y="1376575"/>
            <a:ext cx="6962661" cy="2662723"/>
          </a:xfrm>
          <a:prstGeom prst="rect">
            <a:avLst/>
          </a:prstGeom>
          <a:ln w="44450">
            <a:solidFill>
              <a:schemeClr val="tx1">
                <a:lumMod val="75000"/>
                <a:lumOff val="2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38C5B8AB-67A5-45E2-AFAC-E6534CF9D7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81634" y="1366093"/>
            <a:ext cx="5830184" cy="1029360"/>
          </a:xfrm>
        </p:spPr>
        <p:txBody>
          <a:bodyPr/>
          <a:lstStyle/>
          <a:p>
            <a:r>
              <a:rPr lang="en-US" sz="5400" dirty="0"/>
              <a:t>F L . M . 4</a:t>
            </a:r>
          </a:p>
        </p:txBody>
      </p:sp>
      <p:sp>
        <p:nvSpPr>
          <p:cNvPr id="15" name="Arrow: Right 14">
            <a:extLst>
              <a:ext uri="{FF2B5EF4-FFF2-40B4-BE49-F238E27FC236}">
                <a16:creationId xmlns:a16="http://schemas.microsoft.com/office/drawing/2014/main" id="{0AE7A0EB-5803-4E6D-B8DA-FCC6DED181AE}"/>
              </a:ext>
            </a:extLst>
          </p:cNvPr>
          <p:cNvSpPr/>
          <p:nvPr/>
        </p:nvSpPr>
        <p:spPr>
          <a:xfrm rot="18088770">
            <a:off x="887146" y="2960260"/>
            <a:ext cx="2054070" cy="588689"/>
          </a:xfrm>
          <a:prstGeom prst="rightArrow">
            <a:avLst/>
          </a:prstGeom>
          <a:solidFill>
            <a:srgbClr val="990000"/>
          </a:solidFill>
          <a:ln>
            <a:solidFill>
              <a:srgbClr val="99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/>
              <a:t>GRADE BAND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3C2A906-A2C1-42C2-885C-45F5A0ACA093}"/>
              </a:ext>
            </a:extLst>
          </p:cNvPr>
          <p:cNvSpPr/>
          <p:nvPr/>
        </p:nvSpPr>
        <p:spPr>
          <a:xfrm>
            <a:off x="6801192" y="5005361"/>
            <a:ext cx="34111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5400" dirty="0">
                <a:latin typeface="Source Sans Pro" panose="020B0503030403020204" pitchFamily="34" charset="0"/>
                <a:ea typeface="Source Sans Pro" panose="020B0503030403020204" pitchFamily="34" charset="0"/>
              </a:rPr>
              <a:t>F L . M . 6a</a:t>
            </a:r>
          </a:p>
        </p:txBody>
      </p:sp>
      <p:sp>
        <p:nvSpPr>
          <p:cNvPr id="21" name="Arrow: Left 20">
            <a:extLst>
              <a:ext uri="{FF2B5EF4-FFF2-40B4-BE49-F238E27FC236}">
                <a16:creationId xmlns:a16="http://schemas.microsoft.com/office/drawing/2014/main" id="{FFF97E44-1C63-4E84-9CD6-B1C0801CEF05}"/>
              </a:ext>
            </a:extLst>
          </p:cNvPr>
          <p:cNvSpPr/>
          <p:nvPr/>
        </p:nvSpPr>
        <p:spPr>
          <a:xfrm rot="1586424">
            <a:off x="9734599" y="5748471"/>
            <a:ext cx="2090575" cy="504124"/>
          </a:xfrm>
          <a:prstGeom prst="leftArrow">
            <a:avLst/>
          </a:prstGeom>
          <a:solidFill>
            <a:srgbClr val="990000"/>
          </a:solidFill>
          <a:ln>
            <a:solidFill>
              <a:srgbClr val="99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/>
              <a:t>SUBSTANDARD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EC7B4BB5-3986-4928-A472-3AC5D57C37F7}"/>
              </a:ext>
            </a:extLst>
          </p:cNvPr>
          <p:cNvSpPr txBox="1"/>
          <p:nvPr/>
        </p:nvSpPr>
        <p:spPr>
          <a:xfrm>
            <a:off x="555786" y="5119640"/>
            <a:ext cx="61655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Source Sans Pro" panose="020B0503030403020204" pitchFamily="34" charset="0"/>
                <a:ea typeface="Source Sans Pro" panose="020B0503030403020204" pitchFamily="34" charset="0"/>
              </a:rPr>
              <a:t>Some standards may include a substandard that would be denoted by an additional letter.</a:t>
            </a:r>
          </a:p>
        </p:txBody>
      </p:sp>
    </p:spTree>
    <p:extLst>
      <p:ext uri="{BB962C8B-B14F-4D97-AF65-F5344CB8AC3E}">
        <p14:creationId xmlns:p14="http://schemas.microsoft.com/office/powerpoint/2010/main" val="13379719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732874-5CFE-4AAC-B34A-5174E4E4C7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205" y="193990"/>
            <a:ext cx="5928795" cy="868577"/>
          </a:xfrm>
        </p:spPr>
        <p:txBody>
          <a:bodyPr>
            <a:normAutofit/>
          </a:bodyPr>
          <a:lstStyle/>
          <a:p>
            <a:pPr algn="ctr"/>
            <a:r>
              <a:rPr lang="en-US" sz="4000" dirty="0"/>
              <a:t>Domains</a:t>
            </a:r>
            <a:endParaRPr lang="en-US" sz="36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FCA584-7BF4-4D4B-BBF7-CC1D9AB5C02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28599" y="1222625"/>
            <a:ext cx="7865533" cy="5635374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accent1">
                    <a:lumMod val="50000"/>
                  </a:schemeClr>
                </a:solidFill>
              </a:rPr>
              <a:t>Essential Skills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Replaces Employability domain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KRS 158.1413 Essential Workplace Ethics Instruction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Includes Communication (Speaking &amp; Listening)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dirty="0"/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3200" dirty="0">
                <a:solidFill>
                  <a:schemeClr val="accent1">
                    <a:lumMod val="50000"/>
                  </a:schemeClr>
                </a:solidFill>
              </a:rPr>
              <a:t>Careers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endParaRPr lang="en-US" sz="800" dirty="0"/>
          </a:p>
          <a:p>
            <a:pPr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accent1">
                    <a:lumMod val="50000"/>
                  </a:schemeClr>
                </a:solidFill>
              </a:rPr>
              <a:t>Financial Literacy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Combines Consumer Decisions and Financial Literary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KRS 158.1411 Financial Literacy high school graduation requirement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9-12 grade band was developed by separate committees</a:t>
            </a:r>
          </a:p>
          <a:p>
            <a:pPr lvl="1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endParaRPr lang="en-US" sz="2800" dirty="0"/>
          </a:p>
          <a:p>
            <a:pPr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endParaRPr lang="en-US" sz="1200" dirty="0"/>
          </a:p>
          <a:p>
            <a:pPr lvl="0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endParaRPr lang="en-US" sz="3200" b="1" dirty="0"/>
          </a:p>
        </p:txBody>
      </p:sp>
      <p:pic>
        <p:nvPicPr>
          <p:cNvPr id="5" name="Picture 4" descr="&quot; &quot;">
            <a:extLst>
              <a:ext uri="{FF2B5EF4-FFF2-40B4-BE49-F238E27FC236}">
                <a16:creationId xmlns:a16="http://schemas.microsoft.com/office/drawing/2014/main" id="{B0A2F84E-7CE6-4FF8-9AF4-86254808BF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94133" y="2305049"/>
            <a:ext cx="3869267" cy="4445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63592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arallelogram 6" descr="&quot; &quot;">
            <a:extLst>
              <a:ext uri="{FF2B5EF4-FFF2-40B4-BE49-F238E27FC236}">
                <a16:creationId xmlns:a16="http://schemas.microsoft.com/office/drawing/2014/main" id="{D8FD46B1-6C48-4B9B-B021-DFACD9553EB2}"/>
              </a:ext>
            </a:extLst>
          </p:cNvPr>
          <p:cNvSpPr/>
          <p:nvPr/>
        </p:nvSpPr>
        <p:spPr>
          <a:xfrm flipH="1">
            <a:off x="9606335" y="0"/>
            <a:ext cx="2743201" cy="2178121"/>
          </a:xfrm>
          <a:prstGeom prst="parallelogram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C293A7C-728D-48F7-91CB-9DDE3C79A2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235" y="257025"/>
            <a:ext cx="6692555" cy="955326"/>
          </a:xfrm>
        </p:spPr>
        <p:txBody>
          <a:bodyPr/>
          <a:lstStyle/>
          <a:p>
            <a:r>
              <a:rPr lang="en-US" dirty="0"/>
              <a:t>Financial Literacy Strands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3C71AC-B7BF-43B7-AB8F-F2484D96A61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39047" y="1357657"/>
            <a:ext cx="5968304" cy="5317119"/>
          </a:xfrm>
        </p:spPr>
        <p:txBody>
          <a:bodyPr/>
          <a:lstStyle/>
          <a:p>
            <a:pPr marL="408940" indent="-342900">
              <a:spcBef>
                <a:spcPts val="0"/>
              </a:spcBef>
              <a:spcAft>
                <a:spcPts val="600"/>
              </a:spcAft>
            </a:pPr>
            <a:r>
              <a:rPr lang="en-US" sz="2800" dirty="0"/>
              <a:t>Strands include:</a:t>
            </a:r>
          </a:p>
          <a:p>
            <a:pPr marL="866140" lvl="1" indent="-342900">
              <a:spcBef>
                <a:spcPts val="0"/>
              </a:spcBef>
              <a:spcAft>
                <a:spcPts val="600"/>
              </a:spcAft>
            </a:pPr>
            <a:r>
              <a:rPr lang="en-US" sz="2200" dirty="0"/>
              <a:t>Careers, Education &amp; Income</a:t>
            </a:r>
          </a:p>
          <a:p>
            <a:pPr marL="866140" lvl="1" indent="-342900">
              <a:spcBef>
                <a:spcPts val="0"/>
              </a:spcBef>
              <a:spcAft>
                <a:spcPts val="600"/>
              </a:spcAft>
            </a:pPr>
            <a:r>
              <a:rPr lang="en-US" sz="2200" dirty="0"/>
              <a:t>Credit &amp; Debt</a:t>
            </a:r>
          </a:p>
          <a:p>
            <a:pPr marL="866140" lvl="1" indent="-342900">
              <a:spcBef>
                <a:spcPts val="0"/>
              </a:spcBef>
              <a:spcAft>
                <a:spcPts val="600"/>
              </a:spcAft>
            </a:pPr>
            <a:r>
              <a:rPr lang="en-US" sz="2200" dirty="0"/>
              <a:t>Decision Making &amp; Money Management</a:t>
            </a:r>
          </a:p>
          <a:p>
            <a:pPr marL="866140" lvl="1" indent="-342900">
              <a:spcBef>
                <a:spcPts val="0"/>
              </a:spcBef>
              <a:spcAft>
                <a:spcPts val="600"/>
              </a:spcAft>
            </a:pPr>
            <a:r>
              <a:rPr lang="en-US" sz="2200" dirty="0"/>
              <a:t>Saving &amp; Investing</a:t>
            </a:r>
          </a:p>
          <a:p>
            <a:pPr marL="866140" lvl="1" indent="-342900">
              <a:spcBef>
                <a:spcPts val="0"/>
              </a:spcBef>
              <a:spcAft>
                <a:spcPts val="600"/>
              </a:spcAft>
            </a:pPr>
            <a:r>
              <a:rPr lang="en-US" sz="2200" dirty="0"/>
              <a:t>Money &amp; The Economy</a:t>
            </a:r>
          </a:p>
          <a:p>
            <a:pPr marL="866140" lvl="1" indent="-342900">
              <a:spcBef>
                <a:spcPts val="0"/>
              </a:spcBef>
              <a:spcAft>
                <a:spcPts val="600"/>
              </a:spcAft>
            </a:pPr>
            <a:r>
              <a:rPr lang="en-US" sz="2200" dirty="0"/>
              <a:t>Insurance &amp; Risk Management</a:t>
            </a:r>
          </a:p>
          <a:p>
            <a:pPr marL="408940" indent="-342900">
              <a:spcBef>
                <a:spcPts val="0"/>
              </a:spcBef>
              <a:spcAft>
                <a:spcPts val="600"/>
              </a:spcAft>
            </a:pPr>
            <a:endParaRPr lang="en-US" sz="2400" dirty="0"/>
          </a:p>
          <a:p>
            <a:pPr marL="408940" indent="-342900">
              <a:spcBef>
                <a:spcPts val="0"/>
              </a:spcBef>
              <a:spcAft>
                <a:spcPts val="600"/>
              </a:spcAft>
            </a:pPr>
            <a:r>
              <a:rPr lang="en-US" sz="2400" dirty="0"/>
              <a:t>9-12 grade- band meets KRS 158.1411 Financial Literacy high school graduation requirement</a:t>
            </a:r>
            <a:endParaRPr lang="en-US" sz="28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257B359-2B3E-405B-9ADF-5EDED7B301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fld id="{91BD7323-49BF-4C97-8773-5EC64C492009}" type="slidenum">
              <a: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ource Sans Pro"/>
                <a:ea typeface="Source Sans Pro"/>
                <a:sym typeface="Source Sans Pro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  <a:tabLst/>
                <a:defRPr/>
              </a:pPr>
              <a:t>12</a:t>
            </a:fld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ource Sans Pro"/>
              <a:ea typeface="Source Sans Pro"/>
              <a:sym typeface="Source Sans Pro"/>
            </a:endParaRPr>
          </a:p>
        </p:txBody>
      </p:sp>
      <p:pic>
        <p:nvPicPr>
          <p:cNvPr id="6" name="Picture 5" descr="Sample Financial Literacy standards">
            <a:extLst>
              <a:ext uri="{FF2B5EF4-FFF2-40B4-BE49-F238E27FC236}">
                <a16:creationId xmlns:a16="http://schemas.microsoft.com/office/drawing/2014/main" id="{CB86C743-A69F-4B00-9A0E-365A0EE88F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61227" y="305904"/>
            <a:ext cx="5139257" cy="63688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401715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698F3-8284-4C5D-8009-A1DCCC6862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5786" y="257025"/>
            <a:ext cx="8596668" cy="881964"/>
          </a:xfrm>
        </p:spPr>
        <p:txBody>
          <a:bodyPr/>
          <a:lstStyle/>
          <a:p>
            <a:pPr algn="ctr"/>
            <a:r>
              <a:rPr lang="en-US" dirty="0"/>
              <a:t>Financial Literacy Guidelines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EB8704-EE05-4BB8-BC30-A91F52D83C2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78249" y="1380931"/>
            <a:ext cx="9001653" cy="5293844"/>
          </a:xfrm>
        </p:spPr>
        <p:txBody>
          <a:bodyPr/>
          <a:lstStyle/>
          <a:p>
            <a:pPr marL="0" indent="0">
              <a:spcBef>
                <a:spcPts val="0"/>
              </a:spcBef>
              <a:spcAft>
                <a:spcPts val="1200"/>
              </a:spcAft>
              <a:buSzPct val="100000"/>
              <a:buNone/>
            </a:pPr>
            <a:r>
              <a:rPr lang="en-US" sz="2800" dirty="0"/>
              <a:t>Effective Financial Literacy (FL) instruction is a critical component of transition readiness and should be:</a:t>
            </a:r>
          </a:p>
          <a:p>
            <a:pPr>
              <a:spcBef>
                <a:spcPts val="0"/>
              </a:spcBef>
              <a:spcAft>
                <a:spcPts val="1200"/>
              </a:spcAft>
              <a:buSzPct val="100000"/>
            </a:pPr>
            <a:r>
              <a:rPr lang="en-US" sz="2800" dirty="0"/>
              <a:t>Focused on the standards</a:t>
            </a:r>
          </a:p>
          <a:p>
            <a:pPr>
              <a:spcBef>
                <a:spcPts val="0"/>
              </a:spcBef>
              <a:spcAft>
                <a:spcPts val="1200"/>
              </a:spcAft>
              <a:buSzPct val="100000"/>
            </a:pPr>
            <a:r>
              <a:rPr lang="en-US" sz="2800" dirty="0"/>
              <a:t>Relevant </a:t>
            </a:r>
          </a:p>
          <a:p>
            <a:pPr>
              <a:spcBef>
                <a:spcPts val="0"/>
              </a:spcBef>
              <a:spcAft>
                <a:spcPts val="1200"/>
              </a:spcAft>
              <a:buSzPct val="100000"/>
            </a:pPr>
            <a:r>
              <a:rPr lang="en-US" sz="2800" dirty="0"/>
              <a:t>Learner-centered</a:t>
            </a:r>
          </a:p>
          <a:p>
            <a:pPr>
              <a:spcBef>
                <a:spcPts val="0"/>
              </a:spcBef>
              <a:spcAft>
                <a:spcPts val="1200"/>
              </a:spcAft>
              <a:buSzPct val="100000"/>
            </a:pPr>
            <a:r>
              <a:rPr lang="en-US" sz="2800" dirty="0"/>
              <a:t>Connected to the real-world</a:t>
            </a:r>
          </a:p>
          <a:p>
            <a:pPr>
              <a:spcBef>
                <a:spcPts val="0"/>
              </a:spcBef>
              <a:spcAft>
                <a:spcPts val="1200"/>
              </a:spcAft>
              <a:buSzPct val="100000"/>
            </a:pPr>
            <a:r>
              <a:rPr lang="en-US" sz="2800" dirty="0"/>
              <a:t>Integrated with other curricular areas</a:t>
            </a:r>
          </a:p>
          <a:p>
            <a:pPr>
              <a:spcBef>
                <a:spcPts val="0"/>
              </a:spcBef>
              <a:spcAft>
                <a:spcPts val="1200"/>
              </a:spcAft>
              <a:buSzPct val="100000"/>
            </a:pPr>
            <a:r>
              <a:rPr lang="en-US" sz="2800" dirty="0"/>
              <a:t>Community-focused</a:t>
            </a:r>
          </a:p>
          <a:p>
            <a:pPr>
              <a:spcBef>
                <a:spcPts val="0"/>
              </a:spcBef>
              <a:spcAft>
                <a:spcPts val="2400"/>
              </a:spcAft>
              <a:buSzPct val="100000"/>
            </a:pPr>
            <a:endParaRPr lang="en-US" sz="28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6C29988-6596-4D2D-BE69-62D515993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fld id="{91BD7323-49BF-4C97-8773-5EC64C492009}" type="slidenum">
              <a: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ource Sans Pro"/>
                <a:ea typeface="Source Sans Pro"/>
                <a:sym typeface="Source Sans Pro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  <a:tabLst/>
                <a:defRPr/>
              </a:pPr>
              <a:t>13</a:t>
            </a:fld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ource Sans Pro"/>
              <a:ea typeface="Source Sans Pro"/>
              <a:sym typeface="Source Sans Pro"/>
            </a:endParaRPr>
          </a:p>
        </p:txBody>
      </p:sp>
    </p:spTree>
    <p:extLst>
      <p:ext uri="{BB962C8B-B14F-4D97-AF65-F5344CB8AC3E}">
        <p14:creationId xmlns:p14="http://schemas.microsoft.com/office/powerpoint/2010/main" val="344218221"/>
      </p:ext>
    </p:extLst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KDE Template">
      <a:dk1>
        <a:srgbClr val="000000"/>
      </a:dk1>
      <a:lt1>
        <a:srgbClr val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8DDE65C8B00B3429C75CC114B86823C" ma:contentTypeVersion="12" ma:contentTypeDescription="Create a new document." ma:contentTypeScope="" ma:versionID="469b47d3c34c55675de4b80df87c9c34">
  <xsd:schema xmlns:xsd="http://www.w3.org/2001/XMLSchema" xmlns:xs="http://www.w3.org/2001/XMLSchema" xmlns:p="http://schemas.microsoft.com/office/2006/metadata/properties" xmlns:ns3="9fe3a2b7-9914-41d0-9d70-37ec3303423b" xmlns:ns4="6e0fc790-2f0b-4093-80ff-7e6cca427b75" targetNamespace="http://schemas.microsoft.com/office/2006/metadata/properties" ma:root="true" ma:fieldsID="c9e540e45c6ef83e7d5f01cddf341c81" ns3:_="" ns4:_="">
    <xsd:import namespace="9fe3a2b7-9914-41d0-9d70-37ec3303423b"/>
    <xsd:import namespace="6e0fc790-2f0b-4093-80ff-7e6cca427b75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fe3a2b7-9914-41d0-9d70-37ec3303423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0fc790-2f0b-4093-80ff-7e6cca427b75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9C68986-AF03-420A-852D-DEE2EFC9E831}">
  <ds:schemaRefs>
    <ds:schemaRef ds:uri="http://purl.org/dc/elements/1.1/"/>
    <ds:schemaRef ds:uri="http://schemas.microsoft.com/office/2006/metadata/properties"/>
    <ds:schemaRef ds:uri="6e0fc790-2f0b-4093-80ff-7e6cca427b75"/>
    <ds:schemaRef ds:uri="9fe3a2b7-9914-41d0-9d70-37ec3303423b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80A7105-84EF-46D4-8D19-526B1090FE5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EFCAFC0-16CD-4DF4-854C-175A5532C7F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fe3a2b7-9914-41d0-9d70-37ec3303423b"/>
    <ds:schemaRef ds:uri="6e0fc790-2f0b-4093-80ff-7e6cca427b7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56280</TotalTime>
  <Words>733</Words>
  <Application>Microsoft Office PowerPoint</Application>
  <PresentationFormat>Widescreen</PresentationFormat>
  <Paragraphs>121</Paragraphs>
  <Slides>13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Georgia</vt:lpstr>
      <vt:lpstr>Noto Sans Symbols</vt:lpstr>
      <vt:lpstr>Source Sans Pro</vt:lpstr>
      <vt:lpstr>Theme1</vt:lpstr>
      <vt:lpstr>Getting to Know the  Kentucky Academic Standards for Career Studies and Financial Literacy </vt:lpstr>
      <vt:lpstr>Committee Roles </vt:lpstr>
      <vt:lpstr>Writer’s Vision</vt:lpstr>
      <vt:lpstr>Scope of the Standards</vt:lpstr>
      <vt:lpstr>The KAS for Career Studies are…</vt:lpstr>
      <vt:lpstr>The KAS for Career Studies do…</vt:lpstr>
      <vt:lpstr>Coming Up</vt:lpstr>
      <vt:lpstr>Understanding the Architecture Essential Questions</vt:lpstr>
      <vt:lpstr>Grade-Band Progressions </vt:lpstr>
      <vt:lpstr>Standards Coding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vt:lpstr>
      <vt:lpstr>Domains</vt:lpstr>
      <vt:lpstr>Financial Literacy Strands</vt:lpstr>
      <vt:lpstr>Financial Literacy Guidelines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Kentucky Academic Standards for Reading and Writing and Mathematics</dc:title>
  <dc:creator>Feese, Natalee</dc:creator>
  <cp:lastModifiedBy>Feese, Natalee</cp:lastModifiedBy>
  <cp:revision>197</cp:revision>
  <cp:lastPrinted>2020-01-16T19:22:48Z</cp:lastPrinted>
  <dcterms:modified xsi:type="dcterms:W3CDTF">2021-05-04T15:58:30Z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0x01010098DDE65C8B00B3429C75CC114B86823C</vt:lpwstr>
  </property>
  <property fmtid="{D5CDD505-2E9C-101B-9397-08002B2CF9AE}" pid="3" name="_dlc_DocIdItemGuid">
    <vt:lpwstr>5c62513f-3deb-4424-ad86-abb4bef6479b</vt:lpwstr>
  </property>
</Properties>
</file>